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6"/>
  </p:notesMasterIdLst>
  <p:sldIdLst>
    <p:sldId id="518" r:id="rId11"/>
    <p:sldId id="555" r:id="rId12"/>
    <p:sldId id="353" r:id="rId13"/>
    <p:sldId id="558" r:id="rId14"/>
    <p:sldId id="578" r:id="rId15"/>
    <p:sldId id="579" r:id="rId16"/>
    <p:sldId id="580" r:id="rId17"/>
    <p:sldId id="581" r:id="rId18"/>
    <p:sldId id="582" r:id="rId19"/>
    <p:sldId id="559" r:id="rId20"/>
    <p:sldId id="586" r:id="rId21"/>
    <p:sldId id="584" r:id="rId22"/>
    <p:sldId id="583" r:id="rId23"/>
    <p:sldId id="587" r:id="rId24"/>
    <p:sldId id="585" r:id="rId25"/>
    <p:sldId id="588" r:id="rId26"/>
    <p:sldId id="589" r:id="rId27"/>
    <p:sldId id="590" r:id="rId28"/>
    <p:sldId id="591" r:id="rId29"/>
    <p:sldId id="592" r:id="rId30"/>
    <p:sldId id="593" r:id="rId31"/>
    <p:sldId id="594" r:id="rId32"/>
    <p:sldId id="595" r:id="rId33"/>
    <p:sldId id="596" r:id="rId34"/>
    <p:sldId id="297" r:id="rId35"/>
  </p:sldIdLst>
  <p:sldSz cx="12190413" cy="6859588"/>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6A8"/>
    <a:srgbClr val="6DBFAE"/>
    <a:srgbClr val="419571"/>
    <a:srgbClr val="135D93"/>
    <a:srgbClr val="5BC158"/>
    <a:srgbClr val="709C8B"/>
    <a:srgbClr val="FF8A91"/>
    <a:srgbClr val="4AB0A2"/>
    <a:srgbClr val="4AA466"/>
    <a:srgbClr val="8AC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8" autoAdjust="0"/>
    <p:restoredTop sz="97778" autoAdjust="0"/>
  </p:normalViewPr>
  <p:slideViewPr>
    <p:cSldViewPr snapToGrid="0" showGuides="1">
      <p:cViewPr varScale="1">
        <p:scale>
          <a:sx n="81" d="100"/>
          <a:sy n="81" d="100"/>
        </p:scale>
        <p:origin x="821" y="67"/>
      </p:cViewPr>
      <p:guideLst>
        <p:guide orient="horz" pos="2161"/>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2020/12/21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2020026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131895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316739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292521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235395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175433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3571690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142601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4249538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84318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1339846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44794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839967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189106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189165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148996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895122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2255980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44520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75120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69508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96876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61334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2020/12/21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2020/12/21</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12/21/2020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21/12/2020</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龚芝怡 - 卓别林">
            <a:hlinkClick r:id="" action="ppaction://media"/>
            <a:extLst>
              <a:ext uri="{FF2B5EF4-FFF2-40B4-BE49-F238E27FC236}">
                <a16:creationId xmlns:a16="http://schemas.microsoft.com/office/drawing/2014/main" id="{E4C7B0F2-6AE8-405B-BAD3-C94FAE22C4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84313" y="-1543050"/>
            <a:ext cx="609600" cy="609600"/>
          </a:xfrm>
          <a:prstGeom prst="rect">
            <a:avLst/>
          </a:prstGeom>
        </p:spPr>
      </p:pic>
      <p:pic>
        <p:nvPicPr>
          <p:cNvPr id="5" name="图片 4">
            <a:extLst>
              <a:ext uri="{FF2B5EF4-FFF2-40B4-BE49-F238E27FC236}">
                <a16:creationId xmlns:a16="http://schemas.microsoft.com/office/drawing/2014/main" id="{FCED6FEC-D123-42B9-835F-8634346A5D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0" name="TextBox 3">
            <a:extLst>
              <a:ext uri="{FF2B5EF4-FFF2-40B4-BE49-F238E27FC236}">
                <a16:creationId xmlns:a16="http://schemas.microsoft.com/office/drawing/2014/main" id="{D96523DF-BB58-491B-9137-05364E2F29B3}"/>
              </a:ext>
            </a:extLst>
          </p:cNvPr>
          <p:cNvSpPr txBox="1"/>
          <p:nvPr/>
        </p:nvSpPr>
        <p:spPr>
          <a:xfrm>
            <a:off x="3415134" y="1985744"/>
            <a:ext cx="5591649" cy="3046988"/>
          </a:xfrm>
          <a:prstGeom prst="rect">
            <a:avLst/>
          </a:prstGeom>
          <a:noFill/>
        </p:spPr>
        <p:txBody>
          <a:bodyPr wrap="square" rtlCol="0">
            <a:spAutoFit/>
          </a:bodyPr>
          <a:lstStyle/>
          <a:p>
            <a:pPr algn="ctr"/>
            <a:r>
              <a:rPr lang="en-US" altLang="zh-CN" sz="4400" dirty="0">
                <a:solidFill>
                  <a:srgbClr val="6BA6A8"/>
                </a:solidFill>
                <a:latin typeface="华文中宋" panose="02010600040101010101" pitchFamily="2" charset="-122"/>
                <a:ea typeface="华文中宋" panose="02010600040101010101" pitchFamily="2" charset="-122"/>
              </a:rPr>
              <a:t>Task7: Human Eye</a:t>
            </a:r>
          </a:p>
          <a:p>
            <a:pPr algn="ctr"/>
            <a:endParaRPr lang="en-US" altLang="zh-CN" sz="2000" dirty="0">
              <a:solidFill>
                <a:srgbClr val="6BA6A8"/>
              </a:solidFill>
              <a:latin typeface="华文中宋" panose="02010600040101010101" pitchFamily="2" charset="-122"/>
              <a:ea typeface="华文中宋" panose="02010600040101010101" pitchFamily="2" charset="-122"/>
            </a:endParaRPr>
          </a:p>
          <a:p>
            <a:pPr algn="ctr"/>
            <a:endParaRPr lang="en-US" altLang="zh-CN" sz="2000" dirty="0">
              <a:solidFill>
                <a:srgbClr val="6BA6A8"/>
              </a:solidFill>
              <a:latin typeface="华文中宋" panose="02010600040101010101" pitchFamily="2" charset="-122"/>
              <a:ea typeface="华文中宋" panose="02010600040101010101" pitchFamily="2" charset="-122"/>
            </a:endParaRPr>
          </a:p>
          <a:p>
            <a:pPr algn="ctr"/>
            <a:r>
              <a:rPr lang="en-US" altLang="zh-CN" sz="2400" dirty="0">
                <a:solidFill>
                  <a:srgbClr val="6BA6A8"/>
                </a:solidFill>
                <a:latin typeface="华文中宋" panose="02010600040101010101" pitchFamily="2" charset="-122"/>
                <a:ea typeface="华文中宋" panose="02010600040101010101" pitchFamily="2" charset="-122"/>
              </a:rPr>
              <a:t>--Course  Project of </a:t>
            </a:r>
          </a:p>
          <a:p>
            <a:pPr algn="ctr"/>
            <a:r>
              <a:rPr lang="en-US" altLang="zh-CN" sz="2400" dirty="0">
                <a:solidFill>
                  <a:srgbClr val="6BA6A8"/>
                </a:solidFill>
                <a:latin typeface="华文中宋" panose="02010600040101010101" pitchFamily="2" charset="-122"/>
                <a:ea typeface="华文中宋" panose="02010600040101010101" pitchFamily="2" charset="-122"/>
              </a:rPr>
              <a:t>Natural Language Processing</a:t>
            </a:r>
          </a:p>
          <a:p>
            <a:pPr algn="ctr"/>
            <a:endParaRPr lang="en-US" altLang="zh-CN" sz="4000" dirty="0">
              <a:solidFill>
                <a:srgbClr val="6BA6A8"/>
              </a:solidFill>
              <a:latin typeface="华文中宋" panose="02010600040101010101" pitchFamily="2" charset="-122"/>
              <a:ea typeface="华文中宋" panose="02010600040101010101" pitchFamily="2" charset="-122"/>
            </a:endParaRPr>
          </a:p>
          <a:p>
            <a:pPr algn="ctr"/>
            <a:r>
              <a:rPr lang="en-US" altLang="zh-CN" sz="2000" dirty="0">
                <a:solidFill>
                  <a:srgbClr val="6BA6A8"/>
                </a:solidFill>
                <a:latin typeface="华文中宋" panose="02010600040101010101" pitchFamily="2" charset="-122"/>
                <a:ea typeface="华文中宋" panose="02010600040101010101" pitchFamily="2" charset="-122"/>
              </a:rPr>
              <a:t>ZHANG, Chang  2017202134</a:t>
            </a:r>
            <a:r>
              <a:rPr lang="zh-CN" altLang="en-US" sz="2000" dirty="0">
                <a:solidFill>
                  <a:srgbClr val="6BA6A8"/>
                </a:solidFill>
                <a:latin typeface="华文中宋" panose="02010600040101010101" pitchFamily="2" charset="-122"/>
                <a:ea typeface="华文中宋" panose="02010600040101010101" pitchFamily="2" charset="-122"/>
              </a:rPr>
              <a:t> </a:t>
            </a:r>
            <a:endParaRPr lang="en-US" altLang="zh-CN" sz="2000" dirty="0">
              <a:solidFill>
                <a:srgbClr val="6BA6A8"/>
              </a:solidFill>
              <a:latin typeface="华文中宋" panose="02010600040101010101" pitchFamily="2" charset="-122"/>
              <a:ea typeface="华文中宋" panose="02010600040101010101" pitchFamily="2" charset="-122"/>
            </a:endParaRPr>
          </a:p>
        </p:txBody>
      </p:sp>
      <p:grpSp>
        <p:nvGrpSpPr>
          <p:cNvPr id="47" name="组合 46">
            <a:extLst>
              <a:ext uri="{FF2B5EF4-FFF2-40B4-BE49-F238E27FC236}">
                <a16:creationId xmlns:a16="http://schemas.microsoft.com/office/drawing/2014/main" id="{409928D8-0064-4367-AC02-62762ACA9DF5}"/>
              </a:ext>
            </a:extLst>
          </p:cNvPr>
          <p:cNvGrpSpPr/>
          <p:nvPr/>
        </p:nvGrpSpPr>
        <p:grpSpPr>
          <a:xfrm>
            <a:off x="2823130" y="2740852"/>
            <a:ext cx="5080000" cy="3341089"/>
            <a:chOff x="3302737" y="2246911"/>
            <a:chExt cx="5080000" cy="3341089"/>
          </a:xfrm>
        </p:grpSpPr>
        <p:cxnSp>
          <p:nvCxnSpPr>
            <p:cNvPr id="48" name="直接连接符 47">
              <a:extLst>
                <a:ext uri="{FF2B5EF4-FFF2-40B4-BE49-F238E27FC236}">
                  <a16:creationId xmlns:a16="http://schemas.microsoft.com/office/drawing/2014/main" id="{D9C532AF-7D05-44DC-A2A8-C96E4E657981}"/>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27EC835-ABFA-4B0A-B56F-C81B898E1FE4}"/>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86237664-C771-4945-AC18-D6372DFA90FC}"/>
              </a:ext>
            </a:extLst>
          </p:cNvPr>
          <p:cNvGrpSpPr/>
          <p:nvPr/>
        </p:nvGrpSpPr>
        <p:grpSpPr>
          <a:xfrm flipH="1" flipV="1">
            <a:off x="4518787" y="1070308"/>
            <a:ext cx="5080000" cy="3341089"/>
            <a:chOff x="3302737" y="2246911"/>
            <a:chExt cx="5080000" cy="3341089"/>
          </a:xfrm>
        </p:grpSpPr>
        <p:cxnSp>
          <p:nvCxnSpPr>
            <p:cNvPr id="51" name="直接连接符 50">
              <a:extLst>
                <a:ext uri="{FF2B5EF4-FFF2-40B4-BE49-F238E27FC236}">
                  <a16:creationId xmlns:a16="http://schemas.microsoft.com/office/drawing/2014/main" id="{70D56C05-25A3-4100-99F9-1B13C59834A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E73B734-C936-4808-9B1C-8B4B510C029F}"/>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32116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circle(in)">
                                          <p:cBhvr>
                                            <p:cTn id="9" dur="1250"/>
                                            <p:tgtEl>
                                              <p:spTgt spid="5"/>
                                            </p:tgtEl>
                                          </p:cBhvr>
                                        </p:animEffect>
                                      </p:childTnLst>
                                    </p:cTn>
                                  </p:par>
                                </p:childTnLst>
                              </p:cTn>
                            </p:par>
                            <p:par>
                              <p:cTn id="10" fill="hold">
                                <p:stCondLst>
                                  <p:cond delay="125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animEffect transition="in" filter="fade">
                                          <p:cBhvr>
                                            <p:cTn id="15" dur="750"/>
                                            <p:tgtEl>
                                              <p:spTgt spid="50"/>
                                            </p:tgtEl>
                                          </p:cBhvr>
                                        </p:animEffect>
                                      </p:childTnLst>
                                    </p:cTn>
                                  </p:par>
                                  <p:par>
                                    <p:cTn id="16" presetID="53" presetClass="entr" presetSubtype="16"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750" fill="hold"/>
                                            <p:tgtEl>
                                              <p:spTgt spid="47"/>
                                            </p:tgtEl>
                                            <p:attrNameLst>
                                              <p:attrName>ppt_w</p:attrName>
                                            </p:attrNameLst>
                                          </p:cBhvr>
                                          <p:tavLst>
                                            <p:tav tm="0">
                                              <p:val>
                                                <p:fltVal val="0"/>
                                              </p:val>
                                            </p:tav>
                                            <p:tav tm="100000">
                                              <p:val>
                                                <p:strVal val="#ppt_w"/>
                                              </p:val>
                                            </p:tav>
                                          </p:tavLst>
                                        </p:anim>
                                        <p:anim calcmode="lin" valueType="num">
                                          <p:cBhvr>
                                            <p:cTn id="19" dur="750" fill="hold"/>
                                            <p:tgtEl>
                                              <p:spTgt spid="47"/>
                                            </p:tgtEl>
                                            <p:attrNameLst>
                                              <p:attrName>ppt_h</p:attrName>
                                            </p:attrNameLst>
                                          </p:cBhvr>
                                          <p:tavLst>
                                            <p:tav tm="0">
                                              <p:val>
                                                <p:fltVal val="0"/>
                                              </p:val>
                                            </p:tav>
                                            <p:tav tm="100000">
                                              <p:val>
                                                <p:strVal val="#ppt_h"/>
                                              </p:val>
                                            </p:tav>
                                          </p:tavLst>
                                        </p:anim>
                                        <p:animEffect transition="in" filter="fade">
                                          <p:cBhvr>
                                            <p:cTn id="20" dur="750"/>
                                            <p:tgtEl>
                                              <p:spTgt spid="47"/>
                                            </p:tgtEl>
                                          </p:cBhvr>
                                        </p:animEffect>
                                      </p:childTnLst>
                                    </p:cTn>
                                  </p:par>
                                </p:childTnLst>
                              </p:cTn>
                            </p:par>
                            <p:par>
                              <p:cTn id="21" fill="hold">
                                <p:stCondLst>
                                  <p:cond delay="2000"/>
                                </p:stCondLst>
                                <p:childTnLst>
                                  <p:par>
                                    <p:cTn id="22" presetID="2" presetClass="entr" presetSubtype="1" fill="hold" grpId="0" nodeType="afterEffect" p14:presetBounceEnd="46667">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14:bounceEnd="46667">
                                          <p:cBhvr additive="base">
                                            <p:cTn id="24" dur="750" fill="hold"/>
                                            <p:tgtEl>
                                              <p:spTgt spid="40"/>
                                            </p:tgtEl>
                                            <p:attrNameLst>
                                              <p:attrName>ppt_x</p:attrName>
                                            </p:attrNameLst>
                                          </p:cBhvr>
                                          <p:tavLst>
                                            <p:tav tm="0">
                                              <p:val>
                                                <p:strVal val="#ppt_x"/>
                                              </p:val>
                                            </p:tav>
                                            <p:tav tm="100000">
                                              <p:val>
                                                <p:strVal val="#ppt_x"/>
                                              </p:val>
                                            </p:tav>
                                          </p:tavLst>
                                        </p:anim>
                                        <p:anim calcmode="lin" valueType="num" p14:bounceEnd="46667">
                                          <p:cBhvr additive="base">
                                            <p:cTn id="25" dur="7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26" fill="remove" display="0">
                      <p:stCondLst>
                        <p:cond delay="indefinite"/>
                      </p:stCondLst>
                      <p:endCondLst>
                        <p:cond evt="onStopAudio" delay="0">
                          <p:tgtEl>
                            <p:sldTgt/>
                          </p:tgtEl>
                        </p:cond>
                      </p:endCondLst>
                    </p:cTn>
                    <p:tgtEl>
                      <p:spTgt spid="4"/>
                    </p:tgtEl>
                  </p:cMediaNode>
                </p:audio>
              </p:childTnLst>
            </p:cTn>
          </p:par>
        </p:tnLst>
        <p:bldLst>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circle(in)">
                                          <p:cBhvr>
                                            <p:cTn id="9" dur="1250"/>
                                            <p:tgtEl>
                                              <p:spTgt spid="5"/>
                                            </p:tgtEl>
                                          </p:cBhvr>
                                        </p:animEffect>
                                      </p:childTnLst>
                                    </p:cTn>
                                  </p:par>
                                </p:childTnLst>
                              </p:cTn>
                            </p:par>
                            <p:par>
                              <p:cTn id="10" fill="hold">
                                <p:stCondLst>
                                  <p:cond delay="125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750" fill="hold"/>
                                            <p:tgtEl>
                                              <p:spTgt spid="50"/>
                                            </p:tgtEl>
                                            <p:attrNameLst>
                                              <p:attrName>ppt_w</p:attrName>
                                            </p:attrNameLst>
                                          </p:cBhvr>
                                          <p:tavLst>
                                            <p:tav tm="0">
                                              <p:val>
                                                <p:fltVal val="0"/>
                                              </p:val>
                                            </p:tav>
                                            <p:tav tm="100000">
                                              <p:val>
                                                <p:strVal val="#ppt_w"/>
                                              </p:val>
                                            </p:tav>
                                          </p:tavLst>
                                        </p:anim>
                                        <p:anim calcmode="lin" valueType="num">
                                          <p:cBhvr>
                                            <p:cTn id="14" dur="750" fill="hold"/>
                                            <p:tgtEl>
                                              <p:spTgt spid="50"/>
                                            </p:tgtEl>
                                            <p:attrNameLst>
                                              <p:attrName>ppt_h</p:attrName>
                                            </p:attrNameLst>
                                          </p:cBhvr>
                                          <p:tavLst>
                                            <p:tav tm="0">
                                              <p:val>
                                                <p:fltVal val="0"/>
                                              </p:val>
                                            </p:tav>
                                            <p:tav tm="100000">
                                              <p:val>
                                                <p:strVal val="#ppt_h"/>
                                              </p:val>
                                            </p:tav>
                                          </p:tavLst>
                                        </p:anim>
                                        <p:animEffect transition="in" filter="fade">
                                          <p:cBhvr>
                                            <p:cTn id="15" dur="750"/>
                                            <p:tgtEl>
                                              <p:spTgt spid="50"/>
                                            </p:tgtEl>
                                          </p:cBhvr>
                                        </p:animEffect>
                                      </p:childTnLst>
                                    </p:cTn>
                                  </p:par>
                                  <p:par>
                                    <p:cTn id="16" presetID="53" presetClass="entr" presetSubtype="16"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750" fill="hold"/>
                                            <p:tgtEl>
                                              <p:spTgt spid="47"/>
                                            </p:tgtEl>
                                            <p:attrNameLst>
                                              <p:attrName>ppt_w</p:attrName>
                                            </p:attrNameLst>
                                          </p:cBhvr>
                                          <p:tavLst>
                                            <p:tav tm="0">
                                              <p:val>
                                                <p:fltVal val="0"/>
                                              </p:val>
                                            </p:tav>
                                            <p:tav tm="100000">
                                              <p:val>
                                                <p:strVal val="#ppt_w"/>
                                              </p:val>
                                            </p:tav>
                                          </p:tavLst>
                                        </p:anim>
                                        <p:anim calcmode="lin" valueType="num">
                                          <p:cBhvr>
                                            <p:cTn id="19" dur="750" fill="hold"/>
                                            <p:tgtEl>
                                              <p:spTgt spid="47"/>
                                            </p:tgtEl>
                                            <p:attrNameLst>
                                              <p:attrName>ppt_h</p:attrName>
                                            </p:attrNameLst>
                                          </p:cBhvr>
                                          <p:tavLst>
                                            <p:tav tm="0">
                                              <p:val>
                                                <p:fltVal val="0"/>
                                              </p:val>
                                            </p:tav>
                                            <p:tav tm="100000">
                                              <p:val>
                                                <p:strVal val="#ppt_h"/>
                                              </p:val>
                                            </p:tav>
                                          </p:tavLst>
                                        </p:anim>
                                        <p:animEffect transition="in" filter="fade">
                                          <p:cBhvr>
                                            <p:cTn id="20" dur="750"/>
                                            <p:tgtEl>
                                              <p:spTgt spid="47"/>
                                            </p:tgtEl>
                                          </p:cBhvr>
                                        </p:animEffect>
                                      </p:childTnLst>
                                    </p:cTn>
                                  </p:par>
                                </p:childTnLst>
                              </p:cTn>
                            </p:par>
                            <p:par>
                              <p:cTn id="21" fill="hold">
                                <p:stCondLst>
                                  <p:cond delay="2000"/>
                                </p:stCondLst>
                                <p:childTnLst>
                                  <p:par>
                                    <p:cTn id="22" presetID="2" presetClass="entr" presetSubtype="1"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750" fill="hold"/>
                                            <p:tgtEl>
                                              <p:spTgt spid="40"/>
                                            </p:tgtEl>
                                            <p:attrNameLst>
                                              <p:attrName>ppt_x</p:attrName>
                                            </p:attrNameLst>
                                          </p:cBhvr>
                                          <p:tavLst>
                                            <p:tav tm="0">
                                              <p:val>
                                                <p:strVal val="#ppt_x"/>
                                              </p:val>
                                            </p:tav>
                                            <p:tav tm="100000">
                                              <p:val>
                                                <p:strVal val="#ppt_x"/>
                                              </p:val>
                                            </p:tav>
                                          </p:tavLst>
                                        </p:anim>
                                        <p:anim calcmode="lin" valueType="num">
                                          <p:cBhvr additive="base">
                                            <p:cTn id="25" dur="7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26" fill="remove" display="0">
                      <p:stCondLst>
                        <p:cond delay="indefinite"/>
                      </p:stCondLst>
                      <p:endCondLst>
                        <p:cond evt="onStopAudio" delay="0">
                          <p:tgtEl>
                            <p:sldTgt/>
                          </p:tgtEl>
                        </p:cond>
                      </p:endCondLst>
                    </p:cTn>
                    <p:tgtEl>
                      <p:spTgt spid="4"/>
                    </p:tgtEl>
                  </p:cMediaNode>
                </p:audio>
              </p:childTnLst>
            </p:cTn>
          </p:par>
        </p:tnLst>
        <p:bldLst>
          <p:bldP spid="4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5434268-7A0B-489C-9B9F-81943259DD98}"/>
              </a:ext>
            </a:extLst>
          </p:cNvPr>
          <p:cNvGrpSpPr/>
          <p:nvPr/>
        </p:nvGrpSpPr>
        <p:grpSpPr>
          <a:xfrm>
            <a:off x="280938" y="666216"/>
            <a:ext cx="6147855" cy="574610"/>
            <a:chOff x="649366" y="619190"/>
            <a:chExt cx="6104894" cy="756724"/>
          </a:xfrm>
        </p:grpSpPr>
        <p:sp>
          <p:nvSpPr>
            <p:cNvPr id="14" name="TextBox 8">
              <a:extLst>
                <a:ext uri="{FF2B5EF4-FFF2-40B4-BE49-F238E27FC236}">
                  <a16:creationId xmlns:a16="http://schemas.microsoft.com/office/drawing/2014/main" id="{DAF403C7-92C0-406A-942A-F9DD07F396C6}"/>
                </a:ext>
              </a:extLst>
            </p:cNvPr>
            <p:cNvSpPr txBox="1">
              <a:spLocks noChangeArrowheads="1"/>
            </p:cNvSpPr>
            <p:nvPr/>
          </p:nvSpPr>
          <p:spPr bwMode="auto">
            <a:xfrm>
              <a:off x="649366" y="619190"/>
              <a:ext cx="6104894"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Model Structure</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5" name="直接连接符 14">
              <a:extLst>
                <a:ext uri="{FF2B5EF4-FFF2-40B4-BE49-F238E27FC236}">
                  <a16:creationId xmlns:a16="http://schemas.microsoft.com/office/drawing/2014/main" id="{5ED60767-8684-494D-BC95-E09D5BA9A70A}"/>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descr="图示&#10;&#10;描述已自动生成">
            <a:extLst>
              <a:ext uri="{FF2B5EF4-FFF2-40B4-BE49-F238E27FC236}">
                <a16:creationId xmlns:a16="http://schemas.microsoft.com/office/drawing/2014/main" id="{88DF62ED-BD93-4EC8-A36F-29AE5F77E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825" y="1771064"/>
            <a:ext cx="7754761" cy="3573933"/>
          </a:xfrm>
          <a:prstGeom prst="rect">
            <a:avLst/>
          </a:prstGeom>
        </p:spPr>
      </p:pic>
    </p:spTree>
    <p:extLst>
      <p:ext uri="{BB962C8B-B14F-4D97-AF65-F5344CB8AC3E}">
        <p14:creationId xmlns:p14="http://schemas.microsoft.com/office/powerpoint/2010/main" val="1879937153"/>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423846"/>
            <a:ext cx="9823634" cy="3046988"/>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·Encode the input image with 3 color channels into a smaller image(14*14) with more learned channels. The author uses Convolutional Neural Networks (CNNs) as the encoder. </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·Since the last layer or two of most pretrained CNN models are linear layers coupled with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softmax</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activation for classification, they should be stripped away in this task.</a:t>
            </a:r>
          </a:p>
          <a:p>
            <a:endParaRPr lang="zh-CN" altLang="en-US" sz="2400" dirty="0">
              <a:solidFill>
                <a:schemeClr val="bg1">
                  <a:lumMod val="50000"/>
                </a:schemeClr>
              </a:solidFill>
              <a:latin typeface="宋体" panose="02010600030101010101" pitchFamily="2" charset="-122"/>
              <a:cs typeface="Open Sans" panose="020B0606030504020204" pitchFamily="34"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7109676" cy="556775"/>
            <a:chOff x="1131167" y="642678"/>
            <a:chExt cx="7059994"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7059994"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Encoder: Convolutional Feature</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ED21E6BE-CD4B-4CEA-ACB5-BC993B12EA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1674" y="4173001"/>
            <a:ext cx="7272543" cy="2340869"/>
          </a:xfrm>
          <a:prstGeom prst="rect">
            <a:avLst/>
          </a:prstGeom>
        </p:spPr>
      </p:pic>
    </p:spTree>
    <p:extLst>
      <p:ext uri="{BB962C8B-B14F-4D97-AF65-F5344CB8AC3E}">
        <p14:creationId xmlns:p14="http://schemas.microsoft.com/office/powerpoint/2010/main" val="2179008718"/>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536968"/>
            <a:ext cx="9823634" cy="1938992"/>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·Attention considers the sequence generated thus far, and attends to the part of the image that needs describing next. The Attention Network finish the process of computing the probability that a pixel is the place to look to generate the next word. </a:t>
            </a: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·soft Attention, where the weights of the pixels add up to 1.</a:t>
            </a:r>
            <a:endParaRPr lang="zh-CN" altLang="en-US" sz="24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5257599" cy="556775"/>
            <a:chOff x="1131167" y="642678"/>
            <a:chExt cx="5220859"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5220859"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Soft Attention</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descr="图形用户界面, 应用程序&#10;&#10;描述已自动生成">
            <a:extLst>
              <a:ext uri="{FF2B5EF4-FFF2-40B4-BE49-F238E27FC236}">
                <a16:creationId xmlns:a16="http://schemas.microsoft.com/office/drawing/2014/main" id="{B5F26D27-CD45-4003-B153-E8166268C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7326" y="3644026"/>
            <a:ext cx="8539402" cy="2831517"/>
          </a:xfrm>
          <a:prstGeom prst="rect">
            <a:avLst/>
          </a:prstGeom>
        </p:spPr>
      </p:pic>
    </p:spTree>
    <p:extLst>
      <p:ext uri="{BB962C8B-B14F-4D97-AF65-F5344CB8AC3E}">
        <p14:creationId xmlns:p14="http://schemas.microsoft.com/office/powerpoint/2010/main" val="373444274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820171"/>
            <a:ext cx="9823634" cy="4893647"/>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·The Decoder is to look at the encoded image and generate a caption word by word. Since it's generating a sequence, it would need to be a Recurrent Neural Network (RNN) and the author use an LSTM.</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·In a setting with Attention, instead of using the simple average of all pixels, the author uses the weighted average across all pixels, with the weights of the important pixels being greater. This weighted representation of the image can be concatenated with the previously generated word at each step to generate the next word.</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·A linear layer to transform the Decoder‘s output into a score for each word in the vocabulary. (Beam Search)</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8509846" cy="556775"/>
            <a:chOff x="1131167" y="642678"/>
            <a:chExt cx="845038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8450380"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Decoder:  long short-term memory (LSTM)</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794705"/>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8509846" cy="556775"/>
            <a:chOff x="1131167" y="642678"/>
            <a:chExt cx="845038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8450380"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Decoder:  long short-term memory (LSTM)</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descr="图形用户界面&#10;&#10;描述已自动生成">
            <a:extLst>
              <a:ext uri="{FF2B5EF4-FFF2-40B4-BE49-F238E27FC236}">
                <a16:creationId xmlns:a16="http://schemas.microsoft.com/office/drawing/2014/main" id="{3856FC98-06DD-44C5-8143-7D2D69A043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743" y="1473752"/>
            <a:ext cx="10272926" cy="4915843"/>
          </a:xfrm>
          <a:prstGeom prst="rect">
            <a:avLst/>
          </a:prstGeom>
        </p:spPr>
      </p:pic>
    </p:spTree>
    <p:extLst>
      <p:ext uri="{BB962C8B-B14F-4D97-AF65-F5344CB8AC3E}">
        <p14:creationId xmlns:p14="http://schemas.microsoft.com/office/powerpoint/2010/main" val="1316232904"/>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8509846" cy="556775"/>
            <a:chOff x="1131167" y="642678"/>
            <a:chExt cx="845038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8450380"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Decoder:  long short-term memory (LSTM)</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descr="图示&#10;&#10;描述已自动生成">
            <a:extLst>
              <a:ext uri="{FF2B5EF4-FFF2-40B4-BE49-F238E27FC236}">
                <a16:creationId xmlns:a16="http://schemas.microsoft.com/office/drawing/2014/main" id="{4B42B3BB-A064-46AF-830C-A041F21DE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617" y="1519884"/>
            <a:ext cx="8228820" cy="4787625"/>
          </a:xfrm>
          <a:prstGeom prst="rect">
            <a:avLst/>
          </a:prstGeom>
        </p:spPr>
      </p:pic>
    </p:spTree>
    <p:extLst>
      <p:ext uri="{BB962C8B-B14F-4D97-AF65-F5344CB8AC3E}">
        <p14:creationId xmlns:p14="http://schemas.microsoft.com/office/powerpoint/2010/main" val="3995995201"/>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89E86ED-B2C6-4EF7-BD54-41A8F55B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29" name="组合 28">
            <a:extLst>
              <a:ext uri="{FF2B5EF4-FFF2-40B4-BE49-F238E27FC236}">
                <a16:creationId xmlns:a16="http://schemas.microsoft.com/office/drawing/2014/main" id="{2AC71958-D76B-4CD3-A483-44EDB8CFA371}"/>
              </a:ext>
            </a:extLst>
          </p:cNvPr>
          <p:cNvGrpSpPr/>
          <p:nvPr/>
        </p:nvGrpSpPr>
        <p:grpSpPr>
          <a:xfrm>
            <a:off x="821692" y="2696507"/>
            <a:ext cx="5080000" cy="3341089"/>
            <a:chOff x="3302737" y="2246911"/>
            <a:chExt cx="5080000" cy="3341089"/>
          </a:xfrm>
        </p:grpSpPr>
        <p:cxnSp>
          <p:nvCxnSpPr>
            <p:cNvPr id="30" name="直接连接符 29">
              <a:extLst>
                <a:ext uri="{FF2B5EF4-FFF2-40B4-BE49-F238E27FC236}">
                  <a16:creationId xmlns:a16="http://schemas.microsoft.com/office/drawing/2014/main" id="{3CF90E6A-2B73-4599-9A9C-463AA583B1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56CA76B-2F67-4FC6-AE01-2EED40FC0FD0}"/>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9456E7E-9542-4AEA-93A0-0E594A350B7F}"/>
              </a:ext>
            </a:extLst>
          </p:cNvPr>
          <p:cNvGrpSpPr/>
          <p:nvPr/>
        </p:nvGrpSpPr>
        <p:grpSpPr>
          <a:xfrm flipH="1" flipV="1">
            <a:off x="6287318" y="873563"/>
            <a:ext cx="5080000" cy="3341089"/>
            <a:chOff x="3302737" y="2246911"/>
            <a:chExt cx="5080000" cy="3341089"/>
          </a:xfrm>
        </p:grpSpPr>
        <p:cxnSp>
          <p:nvCxnSpPr>
            <p:cNvPr id="33" name="直接连接符 32">
              <a:extLst>
                <a:ext uri="{FF2B5EF4-FFF2-40B4-BE49-F238E27FC236}">
                  <a16:creationId xmlns:a16="http://schemas.microsoft.com/office/drawing/2014/main" id="{7AF3650F-5913-452D-9C89-49A0199FC68D}"/>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BCD88C-7EC7-44E2-822D-6883FB655A17}"/>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5" name="矩形 69">
            <a:extLst>
              <a:ext uri="{FF2B5EF4-FFF2-40B4-BE49-F238E27FC236}">
                <a16:creationId xmlns:a16="http://schemas.microsoft.com/office/drawing/2014/main" id="{81D9BE8D-9752-4100-8B60-91E09EE0C18E}"/>
              </a:ext>
            </a:extLst>
          </p:cNvPr>
          <p:cNvSpPr>
            <a:spLocks noChangeArrowheads="1"/>
          </p:cNvSpPr>
          <p:nvPr/>
        </p:nvSpPr>
        <p:spPr bwMode="auto">
          <a:xfrm>
            <a:off x="2734641" y="2500372"/>
            <a:ext cx="51370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Part</a:t>
            </a:r>
          </a:p>
        </p:txBody>
      </p:sp>
      <p:cxnSp>
        <p:nvCxnSpPr>
          <p:cNvPr id="37" name="直接连接符 36">
            <a:extLst>
              <a:ext uri="{FF2B5EF4-FFF2-40B4-BE49-F238E27FC236}">
                <a16:creationId xmlns:a16="http://schemas.microsoft.com/office/drawing/2014/main" id="{E36612D2-7A05-4588-950E-41397BD09AAC}"/>
              </a:ext>
            </a:extLst>
          </p:cNvPr>
          <p:cNvCxnSpPr/>
          <p:nvPr/>
        </p:nvCxnSpPr>
        <p:spPr>
          <a:xfrm>
            <a:off x="1821705" y="4367051"/>
            <a:ext cx="1456264"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350EA-1B27-4E7E-AC1E-F80D3316BE12}"/>
              </a:ext>
            </a:extLst>
          </p:cNvPr>
          <p:cNvCxnSpPr/>
          <p:nvPr/>
        </p:nvCxnSpPr>
        <p:spPr>
          <a:xfrm>
            <a:off x="8989089" y="4367050"/>
            <a:ext cx="1379619"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DA2793D-72B3-4A62-BE20-FFA018405F5C}"/>
              </a:ext>
            </a:extLst>
          </p:cNvPr>
          <p:cNvSpPr/>
          <p:nvPr/>
        </p:nvSpPr>
        <p:spPr>
          <a:xfrm>
            <a:off x="6473956" y="2301750"/>
            <a:ext cx="1372874" cy="136818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800" b="1" noProof="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4800"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3">
            <a:extLst>
              <a:ext uri="{FF2B5EF4-FFF2-40B4-BE49-F238E27FC236}">
                <a16:creationId xmlns:a16="http://schemas.microsoft.com/office/drawing/2014/main" id="{91AF43C5-1AF7-41DC-9461-E2C9502F07B5}"/>
              </a:ext>
            </a:extLst>
          </p:cNvPr>
          <p:cNvSpPr txBox="1"/>
          <p:nvPr/>
        </p:nvSpPr>
        <p:spPr>
          <a:xfrm>
            <a:off x="4273521" y="4043884"/>
            <a:ext cx="4027594" cy="646331"/>
          </a:xfrm>
          <a:prstGeom prst="rect">
            <a:avLst/>
          </a:prstGeom>
          <a:noFill/>
        </p:spPr>
        <p:txBody>
          <a:bodyPr wrap="square" rtlCol="0">
            <a:spAutoFit/>
          </a:bodyPr>
          <a:lstStyle/>
          <a:p>
            <a:pPr>
              <a:defRPr/>
            </a:pPr>
            <a:r>
              <a:rPr lang="en-US" altLang="zh-CN" sz="36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Implementation</a:t>
            </a:r>
          </a:p>
        </p:txBody>
      </p:sp>
    </p:spTree>
    <p:extLst>
      <p:ext uri="{BB962C8B-B14F-4D97-AF65-F5344CB8AC3E}">
        <p14:creationId xmlns:p14="http://schemas.microsoft.com/office/powerpoint/2010/main" val="329447105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14:presetBounceEnd="4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46667">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820171"/>
            <a:ext cx="9823634" cy="4278094"/>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 Three inputs: Images, Captions, Caption lengths</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3200" dirty="0">
                <a:solidFill>
                  <a:srgbClr val="6BA6A8"/>
                </a:solidFill>
                <a:latin typeface="华文中宋" panose="02010600040101010101" pitchFamily="2" charset="-122"/>
                <a:ea typeface="华文中宋" panose="02010600040101010101" pitchFamily="2" charset="-122"/>
              </a:rPr>
              <a:t> Images</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Apply pretrained Resnet-101 from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torchvision</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in CNN part</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Images should be resized to 3*256*256, and pixel values must be in the range [0,1] for uniformity.</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Images fed to the model must be a Float tensor of dimension N, 3, 256, 256, and must be normalized by the mean (= [0.485, 0.456, 0.406]) and std (= [0.229, 0.224, 0.225]). N is the batch size.</a:t>
            </a:r>
          </a:p>
          <a:p>
            <a:pPr marL="800100" lvl="1" indent="-342900">
              <a:buFontTx/>
              <a:buChar char="-"/>
            </a:pPr>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4850898" cy="556775"/>
            <a:chOff x="1131167" y="642678"/>
            <a:chExt cx="481700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Inputs</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9513880"/>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528110"/>
            <a:ext cx="9823634" cy="4647426"/>
          </a:xfrm>
          <a:prstGeom prst="rect">
            <a:avLst/>
          </a:prstGeom>
          <a:noFill/>
        </p:spPr>
        <p:txBody>
          <a:bodyPr wrap="square" rtlCol="0">
            <a:spAutoFit/>
          </a:bodyPr>
          <a:lstStyle/>
          <a:p>
            <a:pPr lvl="1"/>
            <a:r>
              <a:rPr lang="en-US" altLang="zh-CN" sz="3200" dirty="0">
                <a:solidFill>
                  <a:srgbClr val="6BA6A8"/>
                </a:solidFill>
                <a:latin typeface="华文中宋" panose="02010600040101010101" pitchFamily="2" charset="-122"/>
                <a:ea typeface="华文中宋" panose="02010600040101010101" pitchFamily="2" charset="-122"/>
              </a:rPr>
              <a:t>Captions</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A zeroth word, &lt;start&gt;, to generate the first word. A last word &lt;end&gt; to know when to stop</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&lt;pad&gt; tokens, pad the captions in various length and pass the captions around as fixed size Tensors</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e.g. &lt;start&gt; a man holds a football &lt;end&gt; &lt;pad&gt; &lt;pad&gt; &lt;pad&gt;&lt;end&gt;</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A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word_map</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which is an index mapping for each word in the corpus, including the &lt;start&gt;,&lt;end&gt;, and &lt;pad&gt; tokens. To look up embeddings for them or to identify their place in the predicted word scores.</a:t>
            </a:r>
          </a:p>
          <a:p>
            <a:pPr marL="800100" lvl="1" indent="-342900">
              <a:buFontTx/>
              <a:buChar char="-"/>
            </a:pPr>
            <a:r>
              <a:rPr lang="en-US" altLang="zh-CN" sz="2400" dirty="0">
                <a:solidFill>
                  <a:schemeClr val="bg1">
                    <a:lumMod val="50000"/>
                  </a:schemeClr>
                </a:solidFill>
                <a:latin typeface="Times New Roman" panose="02020603050405020304" pitchFamily="18" charset="0"/>
                <a:cs typeface="Times New Roman" panose="02020603050405020304" pitchFamily="18" charset="0"/>
              </a:rPr>
              <a:t>Therefore, captions fed to the model must be an Int tensor of dimension N, L where L is the padded length.</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4850898" cy="556775"/>
            <a:chOff x="1131167" y="642678"/>
            <a:chExt cx="481700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Inputs</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0826839"/>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66129" y="1528110"/>
            <a:ext cx="9823634" cy="2677656"/>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 Use a pretrained ResNet-101 already available in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PyTorch's</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torchvision</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module. Discard the last two layers (pooling and linear layers).</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Add a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fine_tune</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method to convolutional blocks 2 through 4 in the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ResNet</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to fine-tune the Encoder CNN. Because the first convolutional block would have usually learned something very fundamental to image processing, such as detecting lines, edges, curves, etc. </a:t>
            </a: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766129" y="684052"/>
            <a:ext cx="4850898" cy="556775"/>
            <a:chOff x="1131167" y="642678"/>
            <a:chExt cx="4817000" cy="733236"/>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131167" y="642678"/>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Encoder</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9544448"/>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6F92B956-1070-4534-95E2-46953AFB9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 y="-3790"/>
            <a:ext cx="12190413" cy="6857107"/>
          </a:xfrm>
          <a:prstGeom prst="rect">
            <a:avLst/>
          </a:prstGeom>
        </p:spPr>
      </p:pic>
      <p:grpSp>
        <p:nvGrpSpPr>
          <p:cNvPr id="35" name="组合 34">
            <a:extLst>
              <a:ext uri="{FF2B5EF4-FFF2-40B4-BE49-F238E27FC236}">
                <a16:creationId xmlns:a16="http://schemas.microsoft.com/office/drawing/2014/main" id="{95D4A1BE-B268-4B3A-9066-799F358A03C7}"/>
              </a:ext>
            </a:extLst>
          </p:cNvPr>
          <p:cNvGrpSpPr/>
          <p:nvPr/>
        </p:nvGrpSpPr>
        <p:grpSpPr>
          <a:xfrm>
            <a:off x="976692" y="2696507"/>
            <a:ext cx="5080000" cy="3341089"/>
            <a:chOff x="3302737" y="2246911"/>
            <a:chExt cx="5080000" cy="3341089"/>
          </a:xfrm>
        </p:grpSpPr>
        <p:cxnSp>
          <p:nvCxnSpPr>
            <p:cNvPr id="36" name="直接连接符 35">
              <a:extLst>
                <a:ext uri="{FF2B5EF4-FFF2-40B4-BE49-F238E27FC236}">
                  <a16:creationId xmlns:a16="http://schemas.microsoft.com/office/drawing/2014/main" id="{604E02DA-F86F-48F8-9B23-A6D0A2C7B9F7}"/>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A4CCE1B-C122-469F-892F-0DBD34815E31}"/>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F61CF8E6-9485-4096-92E2-8C49EDA06729}"/>
              </a:ext>
            </a:extLst>
          </p:cNvPr>
          <p:cNvGrpSpPr/>
          <p:nvPr/>
        </p:nvGrpSpPr>
        <p:grpSpPr>
          <a:xfrm flipH="1" flipV="1">
            <a:off x="6323176" y="873563"/>
            <a:ext cx="5080000" cy="3341089"/>
            <a:chOff x="3302737" y="2246911"/>
            <a:chExt cx="5080000" cy="3341089"/>
          </a:xfrm>
        </p:grpSpPr>
        <p:cxnSp>
          <p:nvCxnSpPr>
            <p:cNvPr id="59" name="直接连接符 58">
              <a:extLst>
                <a:ext uri="{FF2B5EF4-FFF2-40B4-BE49-F238E27FC236}">
                  <a16:creationId xmlns:a16="http://schemas.microsoft.com/office/drawing/2014/main" id="{3B3589B1-62AA-4841-B1D4-D1CB149BF3D1}"/>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9632C0E-540D-4B13-9620-B725FB1C627B}"/>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24B761F0-BF8A-42B1-8ED6-C19D0914E614}"/>
              </a:ext>
            </a:extLst>
          </p:cNvPr>
          <p:cNvGrpSpPr/>
          <p:nvPr/>
        </p:nvGrpSpPr>
        <p:grpSpPr>
          <a:xfrm>
            <a:off x="2714674" y="1491974"/>
            <a:ext cx="7497642" cy="4021632"/>
            <a:chOff x="3548970" y="2241096"/>
            <a:chExt cx="5918880" cy="3542733"/>
          </a:xfrm>
        </p:grpSpPr>
        <p:sp>
          <p:nvSpPr>
            <p:cNvPr id="62" name="椭圆 61">
              <a:extLst>
                <a:ext uri="{FF2B5EF4-FFF2-40B4-BE49-F238E27FC236}">
                  <a16:creationId xmlns:a16="http://schemas.microsoft.com/office/drawing/2014/main" id="{523B9E20-33A3-4ED2-AE07-C1E6D79F8BF2}"/>
                </a:ext>
              </a:extLst>
            </p:cNvPr>
            <p:cNvSpPr/>
            <p:nvPr/>
          </p:nvSpPr>
          <p:spPr>
            <a:xfrm>
              <a:off x="3548970" y="2241096"/>
              <a:ext cx="465137" cy="463550"/>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noProof="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椭圆 62">
              <a:extLst>
                <a:ext uri="{FF2B5EF4-FFF2-40B4-BE49-F238E27FC236}">
                  <a16:creationId xmlns:a16="http://schemas.microsoft.com/office/drawing/2014/main" id="{0DC11B72-2EC1-4F7D-BDD7-4A5145E9593C}"/>
                </a:ext>
              </a:extLst>
            </p:cNvPr>
            <p:cNvSpPr/>
            <p:nvPr/>
          </p:nvSpPr>
          <p:spPr>
            <a:xfrm>
              <a:off x="3548970" y="3033317"/>
              <a:ext cx="465137" cy="46513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noProof="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椭圆 63">
              <a:extLst>
                <a:ext uri="{FF2B5EF4-FFF2-40B4-BE49-F238E27FC236}">
                  <a16:creationId xmlns:a16="http://schemas.microsoft.com/office/drawing/2014/main" id="{BBFAC352-B468-4C11-AE6B-2BD066D41532}"/>
                </a:ext>
              </a:extLst>
            </p:cNvPr>
            <p:cNvSpPr/>
            <p:nvPr/>
          </p:nvSpPr>
          <p:spPr>
            <a:xfrm>
              <a:off x="3548970" y="3816926"/>
              <a:ext cx="465132" cy="463550"/>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noProof="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noProof="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6" name="直接连接符 65">
              <a:extLst>
                <a:ext uri="{FF2B5EF4-FFF2-40B4-BE49-F238E27FC236}">
                  <a16:creationId xmlns:a16="http://schemas.microsoft.com/office/drawing/2014/main" id="{4508DA51-643D-46EE-875C-E1820F314D31}"/>
                </a:ext>
              </a:extLst>
            </p:cNvPr>
            <p:cNvCxnSpPr>
              <a:cxnSpLocks/>
            </p:cNvCxnSpPr>
            <p:nvPr/>
          </p:nvCxnSpPr>
          <p:spPr>
            <a:xfrm>
              <a:off x="4168095" y="2265547"/>
              <a:ext cx="0" cy="3518282"/>
            </a:xfrm>
            <a:prstGeom prst="line">
              <a:avLst/>
            </a:prstGeom>
            <a:ln w="12700">
              <a:solidFill>
                <a:srgbClr val="6BA6A8">
                  <a:alpha val="69000"/>
                </a:srgb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97EC44D0-1E79-491C-972A-94DBFD7E09DC}"/>
                </a:ext>
              </a:extLst>
            </p:cNvPr>
            <p:cNvSpPr/>
            <p:nvPr/>
          </p:nvSpPr>
          <p:spPr>
            <a:xfrm>
              <a:off x="4248038" y="2249694"/>
              <a:ext cx="5219812" cy="460915"/>
            </a:xfrm>
            <a:prstGeom prst="rect">
              <a:avLst/>
            </a:prstGeom>
          </p:spPr>
          <p:txBody>
            <a:bodyPr wrap="square">
              <a:spAutoFit/>
            </a:bodyPr>
            <a:lstStyle/>
            <a:p>
              <a:pPr>
                <a:defRPr/>
              </a:pPr>
              <a:r>
                <a:rPr lang="en-US" altLang="zh-CN" sz="28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Task and Motivation</a:t>
              </a:r>
            </a:p>
          </p:txBody>
        </p:sp>
        <p:sp>
          <p:nvSpPr>
            <p:cNvPr id="68" name="矩形 67">
              <a:extLst>
                <a:ext uri="{FF2B5EF4-FFF2-40B4-BE49-F238E27FC236}">
                  <a16:creationId xmlns:a16="http://schemas.microsoft.com/office/drawing/2014/main" id="{932B0711-AD04-4442-8839-C3D7593FDBE6}"/>
                </a:ext>
              </a:extLst>
            </p:cNvPr>
            <p:cNvSpPr/>
            <p:nvPr/>
          </p:nvSpPr>
          <p:spPr>
            <a:xfrm>
              <a:off x="4248038" y="2895056"/>
              <a:ext cx="5219812" cy="223679"/>
            </a:xfrm>
            <a:prstGeom prst="rect">
              <a:avLst/>
            </a:prstGeom>
          </p:spPr>
          <p:txBody>
            <a:bodyPr wrap="square">
              <a:spAutoFit/>
            </a:bodyPr>
            <a:lstStyle/>
            <a:p>
              <a:pPr lvl="0">
                <a:defRPr/>
              </a:pPr>
              <a:endParaRPr lang="zh-CN" altLang="en-US" sz="1050" b="1" spc="300" noProof="1">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20" name="TextBox 3">
            <a:extLst>
              <a:ext uri="{FF2B5EF4-FFF2-40B4-BE49-F238E27FC236}">
                <a16:creationId xmlns:a16="http://schemas.microsoft.com/office/drawing/2014/main" id="{49A148A9-6E46-4DBD-BB35-9DEE2596FDE9}"/>
              </a:ext>
            </a:extLst>
          </p:cNvPr>
          <p:cNvSpPr txBox="1"/>
          <p:nvPr/>
        </p:nvSpPr>
        <p:spPr>
          <a:xfrm>
            <a:off x="976692" y="889723"/>
            <a:ext cx="6217207" cy="769441"/>
          </a:xfrm>
          <a:prstGeom prst="rect">
            <a:avLst/>
          </a:prstGeom>
          <a:noFill/>
        </p:spPr>
        <p:txBody>
          <a:bodyPr wrap="square" rtlCol="0">
            <a:spAutoFit/>
          </a:bodyPr>
          <a:lstStyle/>
          <a:p>
            <a:pPr algn="ctr"/>
            <a:endParaRPr lang="en-US" altLang="zh-CN" sz="4400" dirty="0">
              <a:solidFill>
                <a:srgbClr val="6BA6A8"/>
              </a:solidFill>
              <a:latin typeface="华文中宋" panose="02010600040101010101" pitchFamily="2" charset="-122"/>
              <a:ea typeface="华文中宋" panose="02010600040101010101" pitchFamily="2" charset="-122"/>
            </a:endParaRPr>
          </a:p>
        </p:txBody>
      </p:sp>
      <p:sp>
        <p:nvSpPr>
          <p:cNvPr id="21" name="矩形 20">
            <a:extLst>
              <a:ext uri="{FF2B5EF4-FFF2-40B4-BE49-F238E27FC236}">
                <a16:creationId xmlns:a16="http://schemas.microsoft.com/office/drawing/2014/main" id="{6EDA096C-805D-4C01-9AD4-B4BA131DF514}"/>
              </a:ext>
            </a:extLst>
          </p:cNvPr>
          <p:cNvSpPr/>
          <p:nvPr/>
        </p:nvSpPr>
        <p:spPr>
          <a:xfrm>
            <a:off x="3596048" y="2357473"/>
            <a:ext cx="5925414" cy="523220"/>
          </a:xfrm>
          <a:prstGeom prst="rect">
            <a:avLst/>
          </a:prstGeom>
        </p:spPr>
        <p:txBody>
          <a:bodyPr wrap="square">
            <a:spAutoFit/>
          </a:bodyPr>
          <a:lstStyle/>
          <a:p>
            <a:pPr>
              <a:defRPr/>
            </a:pPr>
            <a:r>
              <a:rPr lang="en-US" altLang="zh-CN" sz="28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Related Work and Tools</a:t>
            </a:r>
          </a:p>
        </p:txBody>
      </p:sp>
      <p:sp>
        <p:nvSpPr>
          <p:cNvPr id="22" name="矩形 21">
            <a:extLst>
              <a:ext uri="{FF2B5EF4-FFF2-40B4-BE49-F238E27FC236}">
                <a16:creationId xmlns:a16="http://schemas.microsoft.com/office/drawing/2014/main" id="{FE267343-6DA0-4C7F-9467-F8CFE975327A}"/>
              </a:ext>
            </a:extLst>
          </p:cNvPr>
          <p:cNvSpPr/>
          <p:nvPr/>
        </p:nvSpPr>
        <p:spPr>
          <a:xfrm>
            <a:off x="3596711" y="3271071"/>
            <a:ext cx="5925414" cy="523220"/>
          </a:xfrm>
          <a:prstGeom prst="rect">
            <a:avLst/>
          </a:prstGeom>
        </p:spPr>
        <p:txBody>
          <a:bodyPr wrap="square">
            <a:spAutoFit/>
          </a:bodyPr>
          <a:lstStyle/>
          <a:p>
            <a:pPr>
              <a:defRPr/>
            </a:pPr>
            <a:r>
              <a:rPr lang="en-US" altLang="zh-CN" sz="28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Models </a:t>
            </a:r>
          </a:p>
        </p:txBody>
      </p:sp>
      <p:sp>
        <p:nvSpPr>
          <p:cNvPr id="19" name="椭圆 18">
            <a:extLst>
              <a:ext uri="{FF2B5EF4-FFF2-40B4-BE49-F238E27FC236}">
                <a16:creationId xmlns:a16="http://schemas.microsoft.com/office/drawing/2014/main" id="{F3F18E06-81C7-4AC7-B2FE-1DC546AD851A}"/>
              </a:ext>
            </a:extLst>
          </p:cNvPr>
          <p:cNvSpPr/>
          <p:nvPr/>
        </p:nvSpPr>
        <p:spPr>
          <a:xfrm>
            <a:off x="2714674" y="4129897"/>
            <a:ext cx="589198" cy="526212"/>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noProof="1">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658E524B-D0AF-4A61-A7BC-88A9D09D56C9}"/>
              </a:ext>
            </a:extLst>
          </p:cNvPr>
          <p:cNvSpPr/>
          <p:nvPr/>
        </p:nvSpPr>
        <p:spPr>
          <a:xfrm>
            <a:off x="3596048" y="4161300"/>
            <a:ext cx="5925414" cy="523220"/>
          </a:xfrm>
          <a:prstGeom prst="rect">
            <a:avLst/>
          </a:prstGeom>
        </p:spPr>
        <p:txBody>
          <a:bodyPr wrap="square">
            <a:spAutoFit/>
          </a:bodyPr>
          <a:lstStyle/>
          <a:p>
            <a:pPr>
              <a:defRPr/>
            </a:pPr>
            <a:r>
              <a:rPr lang="en-US" altLang="zh-CN" sz="28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Implementation</a:t>
            </a:r>
          </a:p>
        </p:txBody>
      </p:sp>
      <p:sp>
        <p:nvSpPr>
          <p:cNvPr id="24" name="椭圆 23">
            <a:extLst>
              <a:ext uri="{FF2B5EF4-FFF2-40B4-BE49-F238E27FC236}">
                <a16:creationId xmlns:a16="http://schemas.microsoft.com/office/drawing/2014/main" id="{CB728E9C-D176-46A1-8D88-0CC61E5682EC}"/>
              </a:ext>
            </a:extLst>
          </p:cNvPr>
          <p:cNvSpPr/>
          <p:nvPr/>
        </p:nvSpPr>
        <p:spPr>
          <a:xfrm>
            <a:off x="2714674" y="4981495"/>
            <a:ext cx="589198" cy="526212"/>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noProof="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D47587EE-043C-455F-91D6-08988D7765FB}"/>
              </a:ext>
            </a:extLst>
          </p:cNvPr>
          <p:cNvSpPr/>
          <p:nvPr/>
        </p:nvSpPr>
        <p:spPr>
          <a:xfrm>
            <a:off x="3596048" y="4990386"/>
            <a:ext cx="5925414" cy="523220"/>
          </a:xfrm>
          <a:prstGeom prst="rect">
            <a:avLst/>
          </a:prstGeom>
        </p:spPr>
        <p:txBody>
          <a:bodyPr wrap="square">
            <a:spAutoFit/>
          </a:bodyPr>
          <a:lstStyle/>
          <a:p>
            <a:pPr>
              <a:defRPr/>
            </a:pPr>
            <a:r>
              <a:rPr lang="en-US" altLang="zh-CN" sz="28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Results and Demo</a:t>
            </a:r>
          </a:p>
        </p:txBody>
      </p:sp>
    </p:spTree>
    <p:extLst>
      <p:ext uri="{BB962C8B-B14F-4D97-AF65-F5344CB8AC3E}">
        <p14:creationId xmlns:p14="http://schemas.microsoft.com/office/powerpoint/2010/main" val="2714764083"/>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1250"/>
                                            <p:tgtEl>
                                              <p:spTgt spid="34"/>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par>
                                    <p:cTn id="14" presetID="53" presetClass="entr" presetSubtype="16"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750" fill="hold"/>
                                            <p:tgtEl>
                                              <p:spTgt spid="35"/>
                                            </p:tgtEl>
                                            <p:attrNameLst>
                                              <p:attrName>ppt_w</p:attrName>
                                            </p:attrNameLst>
                                          </p:cBhvr>
                                          <p:tavLst>
                                            <p:tav tm="0">
                                              <p:val>
                                                <p:fltVal val="0"/>
                                              </p:val>
                                            </p:tav>
                                            <p:tav tm="100000">
                                              <p:val>
                                                <p:strVal val="#ppt_w"/>
                                              </p:val>
                                            </p:tav>
                                          </p:tavLst>
                                        </p:anim>
                                        <p:anim calcmode="lin" valueType="num">
                                          <p:cBhvr>
                                            <p:cTn id="17" dur="750" fill="hold"/>
                                            <p:tgtEl>
                                              <p:spTgt spid="35"/>
                                            </p:tgtEl>
                                            <p:attrNameLst>
                                              <p:attrName>ppt_h</p:attrName>
                                            </p:attrNameLst>
                                          </p:cBhvr>
                                          <p:tavLst>
                                            <p:tav tm="0">
                                              <p:val>
                                                <p:fltVal val="0"/>
                                              </p:val>
                                            </p:tav>
                                            <p:tav tm="100000">
                                              <p:val>
                                                <p:strVal val="#ppt_h"/>
                                              </p:val>
                                            </p:tav>
                                          </p:tavLst>
                                        </p:anim>
                                        <p:animEffect transition="in" filter="fade">
                                          <p:cBhvr>
                                            <p:cTn id="18" dur="750"/>
                                            <p:tgtEl>
                                              <p:spTgt spid="35"/>
                                            </p:tgtEl>
                                          </p:cBhvr>
                                        </p:animEffect>
                                      </p:childTnLst>
                                    </p:cTn>
                                  </p:par>
                                </p:childTnLst>
                              </p:cTn>
                            </p:par>
                            <p:par>
                              <p:cTn id="19" fill="hold">
                                <p:stCondLst>
                                  <p:cond delay="2000"/>
                                </p:stCondLst>
                                <p:childTnLst>
                                  <p:par>
                                    <p:cTn id="20" presetID="2" presetClass="entr" presetSubtype="8" fill="hold" nodeType="afterEffect" p14:presetBounceEnd="70000">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14:bounceEnd="70000">
                                          <p:cBhvr additive="base">
                                            <p:cTn id="22" dur="750" fill="hold"/>
                                            <p:tgtEl>
                                              <p:spTgt spid="61"/>
                                            </p:tgtEl>
                                            <p:attrNameLst>
                                              <p:attrName>ppt_x</p:attrName>
                                            </p:attrNameLst>
                                          </p:cBhvr>
                                          <p:tavLst>
                                            <p:tav tm="0">
                                              <p:val>
                                                <p:strVal val="0-#ppt_w/2"/>
                                              </p:val>
                                            </p:tav>
                                            <p:tav tm="100000">
                                              <p:val>
                                                <p:strVal val="#ppt_x"/>
                                              </p:val>
                                            </p:tav>
                                          </p:tavLst>
                                        </p:anim>
                                        <p:anim calcmode="lin" valueType="num" p14:bounceEnd="70000">
                                          <p:cBhvr additive="base">
                                            <p:cTn id="23" dur="750" fill="hold"/>
                                            <p:tgtEl>
                                              <p:spTgt spid="61"/>
                                            </p:tgtEl>
                                            <p:attrNameLst>
                                              <p:attrName>ppt_y</p:attrName>
                                            </p:attrNameLst>
                                          </p:cBhvr>
                                          <p:tavLst>
                                            <p:tav tm="0">
                                              <p:val>
                                                <p:strVal val="#ppt_y"/>
                                              </p:val>
                                            </p:tav>
                                            <p:tav tm="100000">
                                              <p:val>
                                                <p:strVal val="#ppt_y"/>
                                              </p:val>
                                            </p:tav>
                                          </p:tavLst>
                                        </p:anim>
                                      </p:childTnLst>
                                    </p:cTn>
                                  </p:par>
                                </p:childTnLst>
                              </p:cTn>
                            </p:par>
                            <p:par>
                              <p:cTn id="24" fill="hold">
                                <p:stCondLst>
                                  <p:cond delay="2750"/>
                                </p:stCondLst>
                                <p:childTnLst>
                                  <p:par>
                                    <p:cTn id="25" presetID="2" presetClass="entr" presetSubtype="1" fill="hold" grpId="0" nodeType="afterEffect" nodePh="1" p14:presetBounceEnd="46667">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 calcmode="lin" valueType="num" p14:bounceEnd="46667">
                                          <p:cBhvr additive="base">
                                            <p:cTn id="27" dur="750" fill="hold"/>
                                            <p:tgtEl>
                                              <p:spTgt spid="20"/>
                                            </p:tgtEl>
                                            <p:attrNameLst>
                                              <p:attrName>ppt_x</p:attrName>
                                            </p:attrNameLst>
                                          </p:cBhvr>
                                          <p:tavLst>
                                            <p:tav tm="0">
                                              <p:val>
                                                <p:strVal val="#ppt_x"/>
                                              </p:val>
                                            </p:tav>
                                            <p:tav tm="100000">
                                              <p:val>
                                                <p:strVal val="#ppt_x"/>
                                              </p:val>
                                            </p:tav>
                                          </p:tavLst>
                                        </p:anim>
                                        <p:anim calcmode="lin" valueType="num" p14:bounceEnd="46667">
                                          <p:cBhvr additive="base">
                                            <p:cTn id="28"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1250"/>
                                            <p:tgtEl>
                                              <p:spTgt spid="34"/>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par>
                                    <p:cTn id="14" presetID="53" presetClass="entr" presetSubtype="16"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750" fill="hold"/>
                                            <p:tgtEl>
                                              <p:spTgt spid="35"/>
                                            </p:tgtEl>
                                            <p:attrNameLst>
                                              <p:attrName>ppt_w</p:attrName>
                                            </p:attrNameLst>
                                          </p:cBhvr>
                                          <p:tavLst>
                                            <p:tav tm="0">
                                              <p:val>
                                                <p:fltVal val="0"/>
                                              </p:val>
                                            </p:tav>
                                            <p:tav tm="100000">
                                              <p:val>
                                                <p:strVal val="#ppt_w"/>
                                              </p:val>
                                            </p:tav>
                                          </p:tavLst>
                                        </p:anim>
                                        <p:anim calcmode="lin" valueType="num">
                                          <p:cBhvr>
                                            <p:cTn id="17" dur="750" fill="hold"/>
                                            <p:tgtEl>
                                              <p:spTgt spid="35"/>
                                            </p:tgtEl>
                                            <p:attrNameLst>
                                              <p:attrName>ppt_h</p:attrName>
                                            </p:attrNameLst>
                                          </p:cBhvr>
                                          <p:tavLst>
                                            <p:tav tm="0">
                                              <p:val>
                                                <p:fltVal val="0"/>
                                              </p:val>
                                            </p:tav>
                                            <p:tav tm="100000">
                                              <p:val>
                                                <p:strVal val="#ppt_h"/>
                                              </p:val>
                                            </p:tav>
                                          </p:tavLst>
                                        </p:anim>
                                        <p:animEffect transition="in" filter="fade">
                                          <p:cBhvr>
                                            <p:cTn id="18" dur="750"/>
                                            <p:tgtEl>
                                              <p:spTgt spid="35"/>
                                            </p:tgtEl>
                                          </p:cBhvr>
                                        </p:animEffect>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additive="base">
                                            <p:cTn id="22" dur="750" fill="hold"/>
                                            <p:tgtEl>
                                              <p:spTgt spid="61"/>
                                            </p:tgtEl>
                                            <p:attrNameLst>
                                              <p:attrName>ppt_x</p:attrName>
                                            </p:attrNameLst>
                                          </p:cBhvr>
                                          <p:tavLst>
                                            <p:tav tm="0">
                                              <p:val>
                                                <p:strVal val="0-#ppt_w/2"/>
                                              </p:val>
                                            </p:tav>
                                            <p:tav tm="100000">
                                              <p:val>
                                                <p:strVal val="#ppt_x"/>
                                              </p:val>
                                            </p:tav>
                                          </p:tavLst>
                                        </p:anim>
                                        <p:anim calcmode="lin" valueType="num">
                                          <p:cBhvr additive="base">
                                            <p:cTn id="23" dur="750" fill="hold"/>
                                            <p:tgtEl>
                                              <p:spTgt spid="61"/>
                                            </p:tgtEl>
                                            <p:attrNameLst>
                                              <p:attrName>ppt_y</p:attrName>
                                            </p:attrNameLst>
                                          </p:cBhvr>
                                          <p:tavLst>
                                            <p:tav tm="0">
                                              <p:val>
                                                <p:strVal val="#ppt_y"/>
                                              </p:val>
                                            </p:tav>
                                            <p:tav tm="100000">
                                              <p:val>
                                                <p:strVal val="#ppt_y"/>
                                              </p:val>
                                            </p:tav>
                                          </p:tavLst>
                                        </p:anim>
                                      </p:childTnLst>
                                    </p:cTn>
                                  </p:par>
                                </p:childTnLst>
                              </p:cTn>
                            </p:par>
                            <p:par>
                              <p:cTn id="24" fill="hold">
                                <p:stCondLst>
                                  <p:cond delay="2750"/>
                                </p:stCondLst>
                                <p:childTnLst>
                                  <p:par>
                                    <p:cTn id="25" presetID="2" presetClass="entr" presetSubtype="1" fill="hold" grpId="0" nodeType="after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ppt_x"/>
                                              </p:val>
                                            </p:tav>
                                            <p:tav tm="100000">
                                              <p:val>
                                                <p:strVal val="#ppt_x"/>
                                              </p:val>
                                            </p:tav>
                                          </p:tavLst>
                                        </p:anim>
                                        <p:anim calcmode="lin" valueType="num">
                                          <p:cBhvr additive="base">
                                            <p:cTn id="28"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05210" y="1338402"/>
            <a:ext cx="9823634" cy="2677656"/>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 Composed of linear layers and a couple of activations.</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 Separate linear layers transform both the encoded image (flattened to N, 14 * 14, 2048) and the hidden state (output) from the Decoder to the same dimension. They are then added and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ReLU</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activated. A third linear layer transforms this result to a dimension of 1, and</a:t>
            </a:r>
            <a:r>
              <a:rPr lang="zh-CN" altLang="en-US" sz="2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then</a:t>
            </a:r>
            <a:r>
              <a:rPr lang="zh-CN" altLang="en-US" sz="2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apply the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softmax</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to generate the weights.</a:t>
            </a: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1061080" y="748384"/>
            <a:ext cx="4555947" cy="492443"/>
            <a:chOff x="1424057" y="727399"/>
            <a:chExt cx="4524110" cy="648515"/>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424057" y="727399"/>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Attention</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6" name="图片 5" descr="文本&#10;&#10;描述已自动生成">
            <a:extLst>
              <a:ext uri="{FF2B5EF4-FFF2-40B4-BE49-F238E27FC236}">
                <a16:creationId xmlns:a16="http://schemas.microsoft.com/office/drawing/2014/main" id="{BD0BD9DF-7686-434B-B16B-95073529C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67" y="4016058"/>
            <a:ext cx="7428077" cy="2576944"/>
          </a:xfrm>
          <a:prstGeom prst="rect">
            <a:avLst/>
          </a:prstGeom>
        </p:spPr>
      </p:pic>
    </p:spTree>
    <p:extLst>
      <p:ext uri="{BB962C8B-B14F-4D97-AF65-F5344CB8AC3E}">
        <p14:creationId xmlns:p14="http://schemas.microsoft.com/office/powerpoint/2010/main" val="3721369063"/>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05210" y="1640060"/>
            <a:ext cx="9823634" cy="2677656"/>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·The iteration is performed manually in a for loop (length of input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caption_lengths</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with a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PyTorch</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LSTMCell</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instead of iterating automatically without a loop with a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PyTorch</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LSTM. This is because I need to execute the Attention mechanism between each decode step. An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LSTMCell</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is a single timestep operation, whereas an LSTM would iterate over multiple timesteps </a:t>
            </a:r>
            <a:r>
              <a:rPr lang="en-US" altLang="zh-CN" sz="2400" dirty="0" err="1">
                <a:solidFill>
                  <a:schemeClr val="bg1">
                    <a:lumMod val="50000"/>
                  </a:schemeClr>
                </a:solidFill>
                <a:latin typeface="Times New Roman" panose="02020603050405020304" pitchFamily="18" charset="0"/>
                <a:cs typeface="Times New Roman" panose="02020603050405020304" pitchFamily="18" charset="0"/>
              </a:rPr>
              <a:t>continously</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 and provide all outputs at once.</a:t>
            </a:r>
          </a:p>
          <a:p>
            <a:pPr lvl="1"/>
            <a:endParaRPr lang="en-US" altLang="zh-CN" sz="24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1061080" y="748384"/>
            <a:ext cx="4555947" cy="492443"/>
            <a:chOff x="1424057" y="727399"/>
            <a:chExt cx="4524110" cy="648515"/>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424057" y="727399"/>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Decoder</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381711"/>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89E86ED-B2C6-4EF7-BD54-41A8F55B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29" name="组合 28">
            <a:extLst>
              <a:ext uri="{FF2B5EF4-FFF2-40B4-BE49-F238E27FC236}">
                <a16:creationId xmlns:a16="http://schemas.microsoft.com/office/drawing/2014/main" id="{2AC71958-D76B-4CD3-A483-44EDB8CFA371}"/>
              </a:ext>
            </a:extLst>
          </p:cNvPr>
          <p:cNvGrpSpPr/>
          <p:nvPr/>
        </p:nvGrpSpPr>
        <p:grpSpPr>
          <a:xfrm>
            <a:off x="821692" y="2696507"/>
            <a:ext cx="5080000" cy="3341089"/>
            <a:chOff x="3302737" y="2246911"/>
            <a:chExt cx="5080000" cy="3341089"/>
          </a:xfrm>
        </p:grpSpPr>
        <p:cxnSp>
          <p:nvCxnSpPr>
            <p:cNvPr id="30" name="直接连接符 29">
              <a:extLst>
                <a:ext uri="{FF2B5EF4-FFF2-40B4-BE49-F238E27FC236}">
                  <a16:creationId xmlns:a16="http://schemas.microsoft.com/office/drawing/2014/main" id="{3CF90E6A-2B73-4599-9A9C-463AA583B1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56CA76B-2F67-4FC6-AE01-2EED40FC0FD0}"/>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9456E7E-9542-4AEA-93A0-0E594A350B7F}"/>
              </a:ext>
            </a:extLst>
          </p:cNvPr>
          <p:cNvGrpSpPr/>
          <p:nvPr/>
        </p:nvGrpSpPr>
        <p:grpSpPr>
          <a:xfrm flipH="1" flipV="1">
            <a:off x="6287318" y="873563"/>
            <a:ext cx="5080000" cy="3341089"/>
            <a:chOff x="3302737" y="2246911"/>
            <a:chExt cx="5080000" cy="3341089"/>
          </a:xfrm>
        </p:grpSpPr>
        <p:cxnSp>
          <p:nvCxnSpPr>
            <p:cNvPr id="33" name="直接连接符 32">
              <a:extLst>
                <a:ext uri="{FF2B5EF4-FFF2-40B4-BE49-F238E27FC236}">
                  <a16:creationId xmlns:a16="http://schemas.microsoft.com/office/drawing/2014/main" id="{7AF3650F-5913-452D-9C89-49A0199FC68D}"/>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BCD88C-7EC7-44E2-822D-6883FB655A17}"/>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5" name="矩形 69">
            <a:extLst>
              <a:ext uri="{FF2B5EF4-FFF2-40B4-BE49-F238E27FC236}">
                <a16:creationId xmlns:a16="http://schemas.microsoft.com/office/drawing/2014/main" id="{81D9BE8D-9752-4100-8B60-91E09EE0C18E}"/>
              </a:ext>
            </a:extLst>
          </p:cNvPr>
          <p:cNvSpPr>
            <a:spLocks noChangeArrowheads="1"/>
          </p:cNvSpPr>
          <p:nvPr/>
        </p:nvSpPr>
        <p:spPr bwMode="auto">
          <a:xfrm>
            <a:off x="2734641" y="2500372"/>
            <a:ext cx="51370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Part</a:t>
            </a:r>
          </a:p>
        </p:txBody>
      </p:sp>
      <p:cxnSp>
        <p:nvCxnSpPr>
          <p:cNvPr id="37" name="直接连接符 36">
            <a:extLst>
              <a:ext uri="{FF2B5EF4-FFF2-40B4-BE49-F238E27FC236}">
                <a16:creationId xmlns:a16="http://schemas.microsoft.com/office/drawing/2014/main" id="{E36612D2-7A05-4588-950E-41397BD09AAC}"/>
              </a:ext>
            </a:extLst>
          </p:cNvPr>
          <p:cNvCxnSpPr/>
          <p:nvPr/>
        </p:nvCxnSpPr>
        <p:spPr>
          <a:xfrm>
            <a:off x="1821705" y="4367051"/>
            <a:ext cx="1456264"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350EA-1B27-4E7E-AC1E-F80D3316BE12}"/>
              </a:ext>
            </a:extLst>
          </p:cNvPr>
          <p:cNvCxnSpPr/>
          <p:nvPr/>
        </p:nvCxnSpPr>
        <p:spPr>
          <a:xfrm>
            <a:off x="8989089" y="4367050"/>
            <a:ext cx="1379619"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DA2793D-72B3-4A62-BE20-FFA018405F5C}"/>
              </a:ext>
            </a:extLst>
          </p:cNvPr>
          <p:cNvSpPr/>
          <p:nvPr/>
        </p:nvSpPr>
        <p:spPr>
          <a:xfrm>
            <a:off x="6473956" y="2301750"/>
            <a:ext cx="1372874" cy="136818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800" b="1" noProof="1">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4800"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3">
            <a:extLst>
              <a:ext uri="{FF2B5EF4-FFF2-40B4-BE49-F238E27FC236}">
                <a16:creationId xmlns:a16="http://schemas.microsoft.com/office/drawing/2014/main" id="{91AF43C5-1AF7-41DC-9461-E2C9502F07B5}"/>
              </a:ext>
            </a:extLst>
          </p:cNvPr>
          <p:cNvSpPr txBox="1"/>
          <p:nvPr/>
        </p:nvSpPr>
        <p:spPr>
          <a:xfrm>
            <a:off x="3619894" y="4043884"/>
            <a:ext cx="4681221" cy="646331"/>
          </a:xfrm>
          <a:prstGeom prst="rect">
            <a:avLst/>
          </a:prstGeom>
          <a:noFill/>
        </p:spPr>
        <p:txBody>
          <a:bodyPr wrap="square" rtlCol="0">
            <a:spAutoFit/>
          </a:bodyPr>
          <a:lstStyle/>
          <a:p>
            <a:pPr>
              <a:defRPr/>
            </a:pPr>
            <a:r>
              <a:rPr lang="en-US" altLang="zh-CN" sz="36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Results and Demo</a:t>
            </a:r>
          </a:p>
        </p:txBody>
      </p:sp>
    </p:spTree>
    <p:extLst>
      <p:ext uri="{BB962C8B-B14F-4D97-AF65-F5344CB8AC3E}">
        <p14:creationId xmlns:p14="http://schemas.microsoft.com/office/powerpoint/2010/main" val="135909262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14:presetBounceEnd="4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46667">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6">
            <a:extLst>
              <a:ext uri="{FF2B5EF4-FFF2-40B4-BE49-F238E27FC236}">
                <a16:creationId xmlns:a16="http://schemas.microsoft.com/office/drawing/2014/main" id="{5BA69E2C-9E95-4F22-A8E9-F359836FBC58}"/>
              </a:ext>
            </a:extLst>
          </p:cNvPr>
          <p:cNvSpPr txBox="1"/>
          <p:nvPr/>
        </p:nvSpPr>
        <p:spPr>
          <a:xfrm>
            <a:off x="705210" y="1640060"/>
            <a:ext cx="9823634" cy="830997"/>
          </a:xfrm>
          <a:prstGeom prst="rect">
            <a:avLst/>
          </a:prstGeom>
          <a:noFill/>
        </p:spPr>
        <p:txBody>
          <a:bodyPr wrap="square" rtlCol="0">
            <a:spAutoFit/>
          </a:bodyPr>
          <a:lstStyle/>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The BLEU-4 score on the test set is 0.2829 out of 1.</a:t>
            </a:r>
          </a:p>
          <a:p>
            <a:pPr lvl="1"/>
            <a:r>
              <a:rPr lang="en-US" altLang="zh-CN" sz="2400" dirty="0">
                <a:solidFill>
                  <a:schemeClr val="bg1">
                    <a:lumMod val="50000"/>
                  </a:schemeClr>
                </a:solidFill>
                <a:latin typeface="Times New Roman" panose="02020603050405020304" pitchFamily="18" charset="0"/>
                <a:cs typeface="Times New Roman" panose="02020603050405020304" pitchFamily="18" charset="0"/>
              </a:rPr>
              <a:t>(BLEU-4: similarity between reference and</a:t>
            </a:r>
            <a:r>
              <a:rPr lang="zh-CN" altLang="en-US" sz="2400" dirty="0">
                <a:solidFill>
                  <a:schemeClr val="bg1">
                    <a:lumMod val="50000"/>
                  </a:schemeClr>
                </a:solidFill>
                <a:latin typeface="Times New Roman" panose="02020603050405020304" pitchFamily="18" charset="0"/>
                <a:cs typeface="Times New Roman" panose="02020603050405020304" pitchFamily="18" charset="0"/>
              </a:rPr>
              <a:t> </a:t>
            </a:r>
            <a:r>
              <a:rPr lang="en-US" altLang="zh-CN" sz="2400" dirty="0">
                <a:solidFill>
                  <a:schemeClr val="bg1">
                    <a:lumMod val="50000"/>
                  </a:schemeClr>
                </a:solidFill>
                <a:latin typeface="Times New Roman" panose="02020603050405020304" pitchFamily="18" charset="0"/>
                <a:cs typeface="Times New Roman" panose="02020603050405020304" pitchFamily="18" charset="0"/>
              </a:rPr>
              <a:t>hypothesis text)</a:t>
            </a:r>
          </a:p>
        </p:txBody>
      </p:sp>
      <p:grpSp>
        <p:nvGrpSpPr>
          <p:cNvPr id="15" name="组合 14">
            <a:extLst>
              <a:ext uri="{FF2B5EF4-FFF2-40B4-BE49-F238E27FC236}">
                <a16:creationId xmlns:a16="http://schemas.microsoft.com/office/drawing/2014/main" id="{E9220E01-7822-4F59-8B54-A2979ED4B19B}"/>
              </a:ext>
            </a:extLst>
          </p:cNvPr>
          <p:cNvGrpSpPr/>
          <p:nvPr/>
        </p:nvGrpSpPr>
        <p:grpSpPr>
          <a:xfrm>
            <a:off x="1061080" y="748384"/>
            <a:ext cx="4555947" cy="492443"/>
            <a:chOff x="1424057" y="727399"/>
            <a:chExt cx="4524110" cy="648515"/>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424057" y="727399"/>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Result</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pic>
        <p:nvPicPr>
          <p:cNvPr id="3" name="图片 2" descr="绿色的卡通人物&#10;&#10;低可信度描述已自动生成">
            <a:extLst>
              <a:ext uri="{FF2B5EF4-FFF2-40B4-BE49-F238E27FC236}">
                <a16:creationId xmlns:a16="http://schemas.microsoft.com/office/drawing/2014/main" id="{AFCD9CE1-759A-49D0-B581-64687B755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50" y="2677693"/>
            <a:ext cx="8702794" cy="3421677"/>
          </a:xfrm>
          <a:prstGeom prst="rect">
            <a:avLst/>
          </a:prstGeom>
        </p:spPr>
      </p:pic>
    </p:spTree>
    <p:extLst>
      <p:ext uri="{BB962C8B-B14F-4D97-AF65-F5344CB8AC3E}">
        <p14:creationId xmlns:p14="http://schemas.microsoft.com/office/powerpoint/2010/main" val="1532505121"/>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E9220E01-7822-4F59-8B54-A2979ED4B19B}"/>
              </a:ext>
            </a:extLst>
          </p:cNvPr>
          <p:cNvGrpSpPr/>
          <p:nvPr/>
        </p:nvGrpSpPr>
        <p:grpSpPr>
          <a:xfrm>
            <a:off x="1061080" y="748384"/>
            <a:ext cx="4555947" cy="492443"/>
            <a:chOff x="1424057" y="727399"/>
            <a:chExt cx="4524110" cy="648515"/>
          </a:xfrm>
        </p:grpSpPr>
        <p:sp>
          <p:nvSpPr>
            <p:cNvPr id="16" name="TextBox 8">
              <a:extLst>
                <a:ext uri="{FF2B5EF4-FFF2-40B4-BE49-F238E27FC236}">
                  <a16:creationId xmlns:a16="http://schemas.microsoft.com/office/drawing/2014/main" id="{01A20790-E507-4D77-B280-8E7EDF273AE5}"/>
                </a:ext>
              </a:extLst>
            </p:cNvPr>
            <p:cNvSpPr txBox="1">
              <a:spLocks noChangeArrowheads="1"/>
            </p:cNvSpPr>
            <p:nvPr/>
          </p:nvSpPr>
          <p:spPr bwMode="auto">
            <a:xfrm>
              <a:off x="1424057" y="727399"/>
              <a:ext cx="2365776"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Demo</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17" name="直接连接符 16">
              <a:extLst>
                <a:ext uri="{FF2B5EF4-FFF2-40B4-BE49-F238E27FC236}">
                  <a16:creationId xmlns:a16="http://schemas.microsoft.com/office/drawing/2014/main" id="{5A9B2711-86F2-4771-B43A-18724DE2B5E0}"/>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7520790"/>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403ED74-5CA2-447D-B621-34B1851D5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5" name="TextBox 3">
            <a:extLst>
              <a:ext uri="{FF2B5EF4-FFF2-40B4-BE49-F238E27FC236}">
                <a16:creationId xmlns:a16="http://schemas.microsoft.com/office/drawing/2014/main" id="{A75E2A04-F671-434E-9E6E-FEF9CF64C60F}"/>
              </a:ext>
            </a:extLst>
          </p:cNvPr>
          <p:cNvSpPr txBox="1"/>
          <p:nvPr/>
        </p:nvSpPr>
        <p:spPr>
          <a:xfrm>
            <a:off x="3439048" y="2757079"/>
            <a:ext cx="5312316" cy="2062103"/>
          </a:xfrm>
          <a:prstGeom prst="rect">
            <a:avLst/>
          </a:prstGeom>
          <a:noFill/>
        </p:spPr>
        <p:txBody>
          <a:bodyPr wrap="square" rtlCol="0">
            <a:spAutoFit/>
          </a:bodyPr>
          <a:lstStyle/>
          <a:p>
            <a:pPr algn="ctr"/>
            <a:r>
              <a:rPr lang="en-US" altLang="zh-CN" sz="4400" dirty="0">
                <a:solidFill>
                  <a:srgbClr val="6BA6A8"/>
                </a:solidFill>
                <a:latin typeface="华文中宋" panose="02010600040101010101" pitchFamily="2" charset="-122"/>
                <a:ea typeface="华文中宋" panose="02010600040101010101" pitchFamily="2" charset="-122"/>
              </a:rPr>
              <a:t>Thanks for listening</a:t>
            </a:r>
          </a:p>
          <a:p>
            <a:pPr algn="ctr"/>
            <a:endParaRPr lang="en-US" altLang="zh-CN" sz="4000" dirty="0">
              <a:solidFill>
                <a:srgbClr val="6BA6A8"/>
              </a:solidFill>
              <a:latin typeface="华文中宋" panose="02010600040101010101" pitchFamily="2" charset="-122"/>
              <a:ea typeface="华文中宋" panose="02010600040101010101" pitchFamily="2" charset="-122"/>
            </a:endParaRPr>
          </a:p>
        </p:txBody>
      </p:sp>
      <p:pic>
        <p:nvPicPr>
          <p:cNvPr id="31" name="图片 30">
            <a:extLst>
              <a:ext uri="{FF2B5EF4-FFF2-40B4-BE49-F238E27FC236}">
                <a16:creationId xmlns:a16="http://schemas.microsoft.com/office/drawing/2014/main" id="{9AABF75A-60EF-4436-BC90-808ED89A31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260685">
            <a:off x="2069841" y="2850742"/>
            <a:ext cx="1885222" cy="1179686"/>
          </a:xfrm>
          <a:prstGeom prst="rect">
            <a:avLst/>
          </a:prstGeom>
        </p:spPr>
      </p:pic>
      <p:grpSp>
        <p:nvGrpSpPr>
          <p:cNvPr id="32" name="组合 31">
            <a:extLst>
              <a:ext uri="{FF2B5EF4-FFF2-40B4-BE49-F238E27FC236}">
                <a16:creationId xmlns:a16="http://schemas.microsoft.com/office/drawing/2014/main" id="{7749FEC2-7A30-41CF-AEE5-EB7178853C89}"/>
              </a:ext>
            </a:extLst>
          </p:cNvPr>
          <p:cNvGrpSpPr/>
          <p:nvPr/>
        </p:nvGrpSpPr>
        <p:grpSpPr>
          <a:xfrm>
            <a:off x="3012453" y="2328651"/>
            <a:ext cx="5080000" cy="3341089"/>
            <a:chOff x="3302737" y="2246911"/>
            <a:chExt cx="5080000" cy="3341089"/>
          </a:xfrm>
        </p:grpSpPr>
        <p:cxnSp>
          <p:nvCxnSpPr>
            <p:cNvPr id="33" name="直接连接符 32">
              <a:extLst>
                <a:ext uri="{FF2B5EF4-FFF2-40B4-BE49-F238E27FC236}">
                  <a16:creationId xmlns:a16="http://schemas.microsoft.com/office/drawing/2014/main" id="{C13501DB-BD9C-4138-A868-40F3188280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81AF7DF-3B9E-4610-B3DC-7F2BC41F5FF3}"/>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1F625621-40A7-40DB-AF9B-62EB6870B5A0}"/>
              </a:ext>
            </a:extLst>
          </p:cNvPr>
          <p:cNvGrpSpPr/>
          <p:nvPr/>
        </p:nvGrpSpPr>
        <p:grpSpPr>
          <a:xfrm flipH="1" flipV="1">
            <a:off x="4312308" y="1129302"/>
            <a:ext cx="5080000" cy="3341089"/>
            <a:chOff x="3302737" y="2246911"/>
            <a:chExt cx="5080000" cy="3341089"/>
          </a:xfrm>
        </p:grpSpPr>
        <p:cxnSp>
          <p:nvCxnSpPr>
            <p:cNvPr id="36" name="直接连接符 35">
              <a:extLst>
                <a:ext uri="{FF2B5EF4-FFF2-40B4-BE49-F238E27FC236}">
                  <a16:creationId xmlns:a16="http://schemas.microsoft.com/office/drawing/2014/main" id="{EB07F330-3FF7-4694-9404-D5D8EFD7064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7880C7E-A8AD-4365-B705-CBD58CF0FD38}"/>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2404250"/>
      </p:ext>
    </p:extLst>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1250"/>
                                            <p:tgtEl>
                                              <p:spTgt spid="24"/>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750" fill="hold"/>
                                            <p:tgtEl>
                                              <p:spTgt spid="35"/>
                                            </p:tgtEl>
                                            <p:attrNameLst>
                                              <p:attrName>ppt_w</p:attrName>
                                            </p:attrNameLst>
                                          </p:cBhvr>
                                          <p:tavLst>
                                            <p:tav tm="0">
                                              <p:val>
                                                <p:fltVal val="0"/>
                                              </p:val>
                                            </p:tav>
                                            <p:tav tm="100000">
                                              <p:val>
                                                <p:strVal val="#ppt_w"/>
                                              </p:val>
                                            </p:tav>
                                          </p:tavLst>
                                        </p:anim>
                                        <p:anim calcmode="lin" valueType="num">
                                          <p:cBhvr>
                                            <p:cTn id="12" dur="750" fill="hold"/>
                                            <p:tgtEl>
                                              <p:spTgt spid="35"/>
                                            </p:tgtEl>
                                            <p:attrNameLst>
                                              <p:attrName>ppt_h</p:attrName>
                                            </p:attrNameLst>
                                          </p:cBhvr>
                                          <p:tavLst>
                                            <p:tav tm="0">
                                              <p:val>
                                                <p:fltVal val="0"/>
                                              </p:val>
                                            </p:tav>
                                            <p:tav tm="100000">
                                              <p:val>
                                                <p:strVal val="#ppt_h"/>
                                              </p:val>
                                            </p:tav>
                                          </p:tavLst>
                                        </p:anim>
                                        <p:animEffect transition="in" filter="fade">
                                          <p:cBhvr>
                                            <p:cTn id="13" dur="750"/>
                                            <p:tgtEl>
                                              <p:spTgt spid="35"/>
                                            </p:tgtEl>
                                          </p:cBhvr>
                                        </p:animEffect>
                                      </p:childTnLst>
                                    </p:cTn>
                                  </p:par>
                                  <p:par>
                                    <p:cTn id="14" presetID="53" presetClass="entr" presetSubtype="16"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750" fill="hold"/>
                                            <p:tgtEl>
                                              <p:spTgt spid="32"/>
                                            </p:tgtEl>
                                            <p:attrNameLst>
                                              <p:attrName>ppt_w</p:attrName>
                                            </p:attrNameLst>
                                          </p:cBhvr>
                                          <p:tavLst>
                                            <p:tav tm="0">
                                              <p:val>
                                                <p:fltVal val="0"/>
                                              </p:val>
                                            </p:tav>
                                            <p:tav tm="100000">
                                              <p:val>
                                                <p:strVal val="#ppt_w"/>
                                              </p:val>
                                            </p:tav>
                                          </p:tavLst>
                                        </p:anim>
                                        <p:anim calcmode="lin" valueType="num">
                                          <p:cBhvr>
                                            <p:cTn id="17" dur="750" fill="hold"/>
                                            <p:tgtEl>
                                              <p:spTgt spid="32"/>
                                            </p:tgtEl>
                                            <p:attrNameLst>
                                              <p:attrName>ppt_h</p:attrName>
                                            </p:attrNameLst>
                                          </p:cBhvr>
                                          <p:tavLst>
                                            <p:tav tm="0">
                                              <p:val>
                                                <p:fltVal val="0"/>
                                              </p:val>
                                            </p:tav>
                                            <p:tav tm="100000">
                                              <p:val>
                                                <p:strVal val="#ppt_h"/>
                                              </p:val>
                                            </p:tav>
                                          </p:tavLst>
                                        </p:anim>
                                        <p:animEffect transition="in" filter="fade">
                                          <p:cBhvr>
                                            <p:cTn id="18" dur="750"/>
                                            <p:tgtEl>
                                              <p:spTgt spid="32"/>
                                            </p:tgtEl>
                                          </p:cBhvr>
                                        </p:animEffect>
                                      </p:childTnLst>
                                    </p:cTn>
                                  </p:par>
                                </p:childTnLst>
                              </p:cTn>
                            </p:par>
                            <p:par>
                              <p:cTn id="19" fill="hold">
                                <p:stCondLst>
                                  <p:cond delay="2000"/>
                                </p:stCondLst>
                                <p:childTnLst>
                                  <p:par>
                                    <p:cTn id="20" presetID="2" presetClass="entr" presetSubtype="1" fill="hold" grpId="0" nodeType="afterEffect" p14:presetBounceEnd="46667">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14:bounceEnd="46667">
                                          <p:cBhvr additive="base">
                                            <p:cTn id="22" dur="750" fill="hold"/>
                                            <p:tgtEl>
                                              <p:spTgt spid="25"/>
                                            </p:tgtEl>
                                            <p:attrNameLst>
                                              <p:attrName>ppt_x</p:attrName>
                                            </p:attrNameLst>
                                          </p:cBhvr>
                                          <p:tavLst>
                                            <p:tav tm="0">
                                              <p:val>
                                                <p:strVal val="#ppt_x"/>
                                              </p:val>
                                            </p:tav>
                                            <p:tav tm="100000">
                                              <p:val>
                                                <p:strVal val="#ppt_x"/>
                                              </p:val>
                                            </p:tav>
                                          </p:tavLst>
                                        </p:anim>
                                        <p:anim calcmode="lin" valueType="num" p14:bounceEnd="46667">
                                          <p:cBhvr additive="base">
                                            <p:cTn id="23" dur="750" fill="hold"/>
                                            <p:tgtEl>
                                              <p:spTgt spid="25"/>
                                            </p:tgtEl>
                                            <p:attrNameLst>
                                              <p:attrName>ppt_y</p:attrName>
                                            </p:attrNameLst>
                                          </p:cBhvr>
                                          <p:tavLst>
                                            <p:tav tm="0">
                                              <p:val>
                                                <p:strVal val="0-#ppt_h/2"/>
                                              </p:val>
                                            </p:tav>
                                            <p:tav tm="100000">
                                              <p:val>
                                                <p:strVal val="#ppt_y"/>
                                              </p:val>
                                            </p:tav>
                                          </p:tavLst>
                                        </p:anim>
                                      </p:childTnLst>
                                    </p:cTn>
                                  </p:par>
                                </p:childTnLst>
                              </p:cTn>
                            </p:par>
                            <p:par>
                              <p:cTn id="24" fill="hold">
                                <p:stCondLst>
                                  <p:cond delay="275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750"/>
                                            <p:tgtEl>
                                              <p:spTgt spid="31"/>
                                            </p:tgtEl>
                                          </p:cBhvr>
                                        </p:animEffect>
                                        <p:anim calcmode="lin" valueType="num">
                                          <p:cBhvr>
                                            <p:cTn id="28" dur="750" fill="hold"/>
                                            <p:tgtEl>
                                              <p:spTgt spid="31"/>
                                            </p:tgtEl>
                                            <p:attrNameLst>
                                              <p:attrName>ppt_x</p:attrName>
                                            </p:attrNameLst>
                                          </p:cBhvr>
                                          <p:tavLst>
                                            <p:tav tm="0">
                                              <p:val>
                                                <p:strVal val="#ppt_x"/>
                                              </p:val>
                                            </p:tav>
                                            <p:tav tm="100000">
                                              <p:val>
                                                <p:strVal val="#ppt_x"/>
                                              </p:val>
                                            </p:tav>
                                          </p:tavLst>
                                        </p:anim>
                                        <p:anim calcmode="lin" valueType="num">
                                          <p:cBhvr>
                                            <p:cTn id="2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1250"/>
                                            <p:tgtEl>
                                              <p:spTgt spid="24"/>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750" fill="hold"/>
                                            <p:tgtEl>
                                              <p:spTgt spid="35"/>
                                            </p:tgtEl>
                                            <p:attrNameLst>
                                              <p:attrName>ppt_w</p:attrName>
                                            </p:attrNameLst>
                                          </p:cBhvr>
                                          <p:tavLst>
                                            <p:tav tm="0">
                                              <p:val>
                                                <p:fltVal val="0"/>
                                              </p:val>
                                            </p:tav>
                                            <p:tav tm="100000">
                                              <p:val>
                                                <p:strVal val="#ppt_w"/>
                                              </p:val>
                                            </p:tav>
                                          </p:tavLst>
                                        </p:anim>
                                        <p:anim calcmode="lin" valueType="num">
                                          <p:cBhvr>
                                            <p:cTn id="12" dur="750" fill="hold"/>
                                            <p:tgtEl>
                                              <p:spTgt spid="35"/>
                                            </p:tgtEl>
                                            <p:attrNameLst>
                                              <p:attrName>ppt_h</p:attrName>
                                            </p:attrNameLst>
                                          </p:cBhvr>
                                          <p:tavLst>
                                            <p:tav tm="0">
                                              <p:val>
                                                <p:fltVal val="0"/>
                                              </p:val>
                                            </p:tav>
                                            <p:tav tm="100000">
                                              <p:val>
                                                <p:strVal val="#ppt_h"/>
                                              </p:val>
                                            </p:tav>
                                          </p:tavLst>
                                        </p:anim>
                                        <p:animEffect transition="in" filter="fade">
                                          <p:cBhvr>
                                            <p:cTn id="13" dur="750"/>
                                            <p:tgtEl>
                                              <p:spTgt spid="35"/>
                                            </p:tgtEl>
                                          </p:cBhvr>
                                        </p:animEffect>
                                      </p:childTnLst>
                                    </p:cTn>
                                  </p:par>
                                  <p:par>
                                    <p:cTn id="14" presetID="53" presetClass="entr" presetSubtype="16"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750" fill="hold"/>
                                            <p:tgtEl>
                                              <p:spTgt spid="32"/>
                                            </p:tgtEl>
                                            <p:attrNameLst>
                                              <p:attrName>ppt_w</p:attrName>
                                            </p:attrNameLst>
                                          </p:cBhvr>
                                          <p:tavLst>
                                            <p:tav tm="0">
                                              <p:val>
                                                <p:fltVal val="0"/>
                                              </p:val>
                                            </p:tav>
                                            <p:tav tm="100000">
                                              <p:val>
                                                <p:strVal val="#ppt_w"/>
                                              </p:val>
                                            </p:tav>
                                          </p:tavLst>
                                        </p:anim>
                                        <p:anim calcmode="lin" valueType="num">
                                          <p:cBhvr>
                                            <p:cTn id="17" dur="750" fill="hold"/>
                                            <p:tgtEl>
                                              <p:spTgt spid="32"/>
                                            </p:tgtEl>
                                            <p:attrNameLst>
                                              <p:attrName>ppt_h</p:attrName>
                                            </p:attrNameLst>
                                          </p:cBhvr>
                                          <p:tavLst>
                                            <p:tav tm="0">
                                              <p:val>
                                                <p:fltVal val="0"/>
                                              </p:val>
                                            </p:tav>
                                            <p:tav tm="100000">
                                              <p:val>
                                                <p:strVal val="#ppt_h"/>
                                              </p:val>
                                            </p:tav>
                                          </p:tavLst>
                                        </p:anim>
                                        <p:animEffect transition="in" filter="fade">
                                          <p:cBhvr>
                                            <p:cTn id="18" dur="750"/>
                                            <p:tgtEl>
                                              <p:spTgt spid="32"/>
                                            </p:tgtEl>
                                          </p:cBhvr>
                                        </p:animEffect>
                                      </p:childTnLst>
                                    </p:cTn>
                                  </p:par>
                                </p:childTnLst>
                              </p:cTn>
                            </p:par>
                            <p:par>
                              <p:cTn id="19" fill="hold">
                                <p:stCondLst>
                                  <p:cond delay="2000"/>
                                </p:stCondLst>
                                <p:childTnLst>
                                  <p:par>
                                    <p:cTn id="20" presetID="2" presetClass="entr" presetSubtype="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750" fill="hold"/>
                                            <p:tgtEl>
                                              <p:spTgt spid="25"/>
                                            </p:tgtEl>
                                            <p:attrNameLst>
                                              <p:attrName>ppt_x</p:attrName>
                                            </p:attrNameLst>
                                          </p:cBhvr>
                                          <p:tavLst>
                                            <p:tav tm="0">
                                              <p:val>
                                                <p:strVal val="#ppt_x"/>
                                              </p:val>
                                            </p:tav>
                                            <p:tav tm="100000">
                                              <p:val>
                                                <p:strVal val="#ppt_x"/>
                                              </p:val>
                                            </p:tav>
                                          </p:tavLst>
                                        </p:anim>
                                        <p:anim calcmode="lin" valueType="num">
                                          <p:cBhvr additive="base">
                                            <p:cTn id="23" dur="750" fill="hold"/>
                                            <p:tgtEl>
                                              <p:spTgt spid="25"/>
                                            </p:tgtEl>
                                            <p:attrNameLst>
                                              <p:attrName>ppt_y</p:attrName>
                                            </p:attrNameLst>
                                          </p:cBhvr>
                                          <p:tavLst>
                                            <p:tav tm="0">
                                              <p:val>
                                                <p:strVal val="0-#ppt_h/2"/>
                                              </p:val>
                                            </p:tav>
                                            <p:tav tm="100000">
                                              <p:val>
                                                <p:strVal val="#ppt_y"/>
                                              </p:val>
                                            </p:tav>
                                          </p:tavLst>
                                        </p:anim>
                                      </p:childTnLst>
                                    </p:cTn>
                                  </p:par>
                                </p:childTnLst>
                              </p:cTn>
                            </p:par>
                            <p:par>
                              <p:cTn id="24" fill="hold">
                                <p:stCondLst>
                                  <p:cond delay="2750"/>
                                </p:stCondLst>
                                <p:childTnLst>
                                  <p:par>
                                    <p:cTn id="25" presetID="42"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750"/>
                                            <p:tgtEl>
                                              <p:spTgt spid="31"/>
                                            </p:tgtEl>
                                          </p:cBhvr>
                                        </p:animEffect>
                                        <p:anim calcmode="lin" valueType="num">
                                          <p:cBhvr>
                                            <p:cTn id="28" dur="750" fill="hold"/>
                                            <p:tgtEl>
                                              <p:spTgt spid="31"/>
                                            </p:tgtEl>
                                            <p:attrNameLst>
                                              <p:attrName>ppt_x</p:attrName>
                                            </p:attrNameLst>
                                          </p:cBhvr>
                                          <p:tavLst>
                                            <p:tav tm="0">
                                              <p:val>
                                                <p:strVal val="#ppt_x"/>
                                              </p:val>
                                            </p:tav>
                                            <p:tav tm="100000">
                                              <p:val>
                                                <p:strVal val="#ppt_x"/>
                                              </p:val>
                                            </p:tav>
                                          </p:tavLst>
                                        </p:anim>
                                        <p:anim calcmode="lin" valueType="num">
                                          <p:cBhvr>
                                            <p:cTn id="2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89E86ED-B2C6-4EF7-BD54-41A8F55B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29" name="组合 28">
            <a:extLst>
              <a:ext uri="{FF2B5EF4-FFF2-40B4-BE49-F238E27FC236}">
                <a16:creationId xmlns:a16="http://schemas.microsoft.com/office/drawing/2014/main" id="{2AC71958-D76B-4CD3-A483-44EDB8CFA371}"/>
              </a:ext>
            </a:extLst>
          </p:cNvPr>
          <p:cNvGrpSpPr/>
          <p:nvPr/>
        </p:nvGrpSpPr>
        <p:grpSpPr>
          <a:xfrm>
            <a:off x="821692" y="2696507"/>
            <a:ext cx="5080000" cy="3341089"/>
            <a:chOff x="3302737" y="2246911"/>
            <a:chExt cx="5080000" cy="3341089"/>
          </a:xfrm>
        </p:grpSpPr>
        <p:cxnSp>
          <p:nvCxnSpPr>
            <p:cNvPr id="30" name="直接连接符 29">
              <a:extLst>
                <a:ext uri="{FF2B5EF4-FFF2-40B4-BE49-F238E27FC236}">
                  <a16:creationId xmlns:a16="http://schemas.microsoft.com/office/drawing/2014/main" id="{3CF90E6A-2B73-4599-9A9C-463AA583B1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56CA76B-2F67-4FC6-AE01-2EED40FC0FD0}"/>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9456E7E-9542-4AEA-93A0-0E594A350B7F}"/>
              </a:ext>
            </a:extLst>
          </p:cNvPr>
          <p:cNvGrpSpPr/>
          <p:nvPr/>
        </p:nvGrpSpPr>
        <p:grpSpPr>
          <a:xfrm flipH="1" flipV="1">
            <a:off x="6287318" y="873563"/>
            <a:ext cx="5080000" cy="3341089"/>
            <a:chOff x="3302737" y="2246911"/>
            <a:chExt cx="5080000" cy="3341089"/>
          </a:xfrm>
        </p:grpSpPr>
        <p:cxnSp>
          <p:nvCxnSpPr>
            <p:cNvPr id="33" name="直接连接符 32">
              <a:extLst>
                <a:ext uri="{FF2B5EF4-FFF2-40B4-BE49-F238E27FC236}">
                  <a16:creationId xmlns:a16="http://schemas.microsoft.com/office/drawing/2014/main" id="{7AF3650F-5913-452D-9C89-49A0199FC68D}"/>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BCD88C-7EC7-44E2-822D-6883FB655A17}"/>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5" name="矩形 69">
            <a:extLst>
              <a:ext uri="{FF2B5EF4-FFF2-40B4-BE49-F238E27FC236}">
                <a16:creationId xmlns:a16="http://schemas.microsoft.com/office/drawing/2014/main" id="{81D9BE8D-9752-4100-8B60-91E09EE0C18E}"/>
              </a:ext>
            </a:extLst>
          </p:cNvPr>
          <p:cNvSpPr>
            <a:spLocks noChangeArrowheads="1"/>
          </p:cNvSpPr>
          <p:nvPr/>
        </p:nvSpPr>
        <p:spPr bwMode="auto">
          <a:xfrm>
            <a:off x="2734641" y="2500372"/>
            <a:ext cx="51370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Part</a:t>
            </a:r>
          </a:p>
        </p:txBody>
      </p:sp>
      <p:cxnSp>
        <p:nvCxnSpPr>
          <p:cNvPr id="37" name="直接连接符 36">
            <a:extLst>
              <a:ext uri="{FF2B5EF4-FFF2-40B4-BE49-F238E27FC236}">
                <a16:creationId xmlns:a16="http://schemas.microsoft.com/office/drawing/2014/main" id="{E36612D2-7A05-4588-950E-41397BD09AAC}"/>
              </a:ext>
            </a:extLst>
          </p:cNvPr>
          <p:cNvCxnSpPr/>
          <p:nvPr/>
        </p:nvCxnSpPr>
        <p:spPr>
          <a:xfrm>
            <a:off x="1821705" y="4367051"/>
            <a:ext cx="1456264"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350EA-1B27-4E7E-AC1E-F80D3316BE12}"/>
              </a:ext>
            </a:extLst>
          </p:cNvPr>
          <p:cNvCxnSpPr/>
          <p:nvPr/>
        </p:nvCxnSpPr>
        <p:spPr>
          <a:xfrm>
            <a:off x="8879255" y="4367051"/>
            <a:ext cx="1379619"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DA2793D-72B3-4A62-BE20-FFA018405F5C}"/>
              </a:ext>
            </a:extLst>
          </p:cNvPr>
          <p:cNvSpPr/>
          <p:nvPr/>
        </p:nvSpPr>
        <p:spPr>
          <a:xfrm>
            <a:off x="6473956" y="2301750"/>
            <a:ext cx="1372874" cy="136818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800" b="1" noProof="1">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4800"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3">
            <a:extLst>
              <a:ext uri="{FF2B5EF4-FFF2-40B4-BE49-F238E27FC236}">
                <a16:creationId xmlns:a16="http://schemas.microsoft.com/office/drawing/2014/main" id="{91AF43C5-1AF7-41DC-9461-E2C9502F07B5}"/>
              </a:ext>
            </a:extLst>
          </p:cNvPr>
          <p:cNvSpPr txBox="1"/>
          <p:nvPr/>
        </p:nvSpPr>
        <p:spPr>
          <a:xfrm>
            <a:off x="3287606" y="4008061"/>
            <a:ext cx="5591649" cy="646331"/>
          </a:xfrm>
          <a:prstGeom prst="rect">
            <a:avLst/>
          </a:prstGeom>
          <a:noFill/>
        </p:spPr>
        <p:txBody>
          <a:bodyPr wrap="square" rtlCol="0">
            <a:spAutoFit/>
          </a:bodyPr>
          <a:lstStyle/>
          <a:p>
            <a:pPr>
              <a:defRPr/>
            </a:pPr>
            <a:r>
              <a:rPr lang="en-US" altLang="zh-CN" sz="36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Task and Motivation</a:t>
            </a:r>
          </a:p>
        </p:txBody>
      </p:sp>
    </p:spTree>
    <p:extLst>
      <p:ext uri="{BB962C8B-B14F-4D97-AF65-F5344CB8AC3E}">
        <p14:creationId xmlns:p14="http://schemas.microsoft.com/office/powerpoint/2010/main" val="75163194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14:presetBounceEnd="4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46667">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110A2427-26B3-4907-B50F-932B8CAC732A}"/>
              </a:ext>
            </a:extLst>
          </p:cNvPr>
          <p:cNvGrpSpPr/>
          <p:nvPr/>
        </p:nvGrpSpPr>
        <p:grpSpPr>
          <a:xfrm>
            <a:off x="280938" y="666216"/>
            <a:ext cx="6147855" cy="574610"/>
            <a:chOff x="649366" y="619190"/>
            <a:chExt cx="6104894" cy="756724"/>
          </a:xfrm>
        </p:grpSpPr>
        <p:sp>
          <p:nvSpPr>
            <p:cNvPr id="28" name="TextBox 8">
              <a:extLst>
                <a:ext uri="{FF2B5EF4-FFF2-40B4-BE49-F238E27FC236}">
                  <a16:creationId xmlns:a16="http://schemas.microsoft.com/office/drawing/2014/main" id="{783967F6-F06A-4B3A-864A-52218EDE5B34}"/>
                </a:ext>
              </a:extLst>
            </p:cNvPr>
            <p:cNvSpPr txBox="1">
              <a:spLocks noChangeArrowheads="1"/>
            </p:cNvSpPr>
            <p:nvPr/>
          </p:nvSpPr>
          <p:spPr bwMode="auto">
            <a:xfrm>
              <a:off x="649366" y="619190"/>
              <a:ext cx="6104894"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Task and</a:t>
              </a:r>
              <a:r>
                <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 </a:t>
              </a: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Motivation</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29" name="直接连接符 28">
              <a:extLst>
                <a:ext uri="{FF2B5EF4-FFF2-40B4-BE49-F238E27FC236}">
                  <a16:creationId xmlns:a16="http://schemas.microsoft.com/office/drawing/2014/main" id="{4CBC40E3-A8E6-467A-8C62-25B2341D9A3D}"/>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0" name="TextBox 6">
            <a:extLst>
              <a:ext uri="{FF2B5EF4-FFF2-40B4-BE49-F238E27FC236}">
                <a16:creationId xmlns:a16="http://schemas.microsoft.com/office/drawing/2014/main" id="{5BA69E2C-9E95-4F22-A8E9-F359836FBC58}"/>
              </a:ext>
            </a:extLst>
          </p:cNvPr>
          <p:cNvSpPr txBox="1"/>
          <p:nvPr/>
        </p:nvSpPr>
        <p:spPr>
          <a:xfrm>
            <a:off x="1183389" y="1670489"/>
            <a:ext cx="9823634" cy="5078313"/>
          </a:xfrm>
          <a:prstGeom prst="rect">
            <a:avLst/>
          </a:prstGeom>
          <a:noFill/>
        </p:spPr>
        <p:txBody>
          <a:bodyPr wrap="square" rtlCol="0">
            <a:spAutoFit/>
          </a:bodyPr>
          <a:lstStyle/>
          <a:p>
            <a:r>
              <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Task Description</a:t>
            </a:r>
            <a:endParaRPr lang="en-US" altLang="zh-CN" sz="2400" b="1" dirty="0">
              <a:solidFill>
                <a:schemeClr val="bg1">
                  <a:lumMod val="50000"/>
                </a:schemeClr>
              </a:solidFill>
              <a:latin typeface="Times New Roman" panose="02020603050405020304" pitchFamily="18" charset="0"/>
              <a:cs typeface="Times New Roman" panose="02020603050405020304" pitchFamily="18" charset="0"/>
            </a:endParaRPr>
          </a:p>
          <a:p>
            <a:pPr>
              <a:defRPr/>
            </a:pPr>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-Conduct and implement the algorithm to generate text knowledge from visual contents.</a:t>
            </a:r>
          </a:p>
          <a:p>
            <a:pPr>
              <a:defRPr/>
            </a:pPr>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-The generator should pass Turing-test.</a:t>
            </a:r>
          </a:p>
          <a:p>
            <a:endParaRPr lang="en-US" altLang="zh-CN" sz="2800" b="1" spc="300" dirty="0">
              <a:solidFill>
                <a:srgbClr val="6BA6A8"/>
              </a:solidFill>
              <a:latin typeface="Times New Roman" panose="02020603050405020304" pitchFamily="18" charset="0"/>
              <a:cs typeface="Times New Roman" panose="02020603050405020304" pitchFamily="18" charset="0"/>
            </a:endParaRPr>
          </a:p>
          <a:p>
            <a:pPr>
              <a:defRPr/>
            </a:pPr>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-Similar with task: Image Caption, a classic challenge in the area of Natural Language Processing and Computer Vision.</a:t>
            </a:r>
          </a:p>
          <a:p>
            <a:pPr>
              <a:defRPr/>
            </a:pPr>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-The generative model should solve the computer vision challenges of determining which objects are in an image, and it also be capable of capturing and expressing their relationships in a natural language.</a:t>
            </a:r>
          </a:p>
          <a:p>
            <a:endParaRPr lang="en-US" altLang="zh-CN" sz="2800" b="1" spc="300" dirty="0">
              <a:solidFill>
                <a:srgbClr val="6BA6A8"/>
              </a:solidFill>
              <a:latin typeface="Times New Roman" panose="02020603050405020304" pitchFamily="18" charset="0"/>
              <a:cs typeface="Times New Roman" panose="02020603050405020304" pitchFamily="18" charset="0"/>
            </a:endParaRPr>
          </a:p>
          <a:p>
            <a:endParaRPr lang="en-US" altLang="zh-CN" sz="2400" dirty="0">
              <a:solidFill>
                <a:schemeClr val="bg1">
                  <a:lumMod val="50000"/>
                </a:schemeClr>
              </a:solidFill>
              <a:latin typeface="宋体" panose="02010600030101010101" pitchFamily="2" charset="-122"/>
              <a:cs typeface="Open Sans" panose="020B0606030504020204" pitchFamily="34" charset="0"/>
            </a:endParaRPr>
          </a:p>
          <a:p>
            <a:endParaRPr lang="zh-CN" altLang="en-US" sz="2400" dirty="0">
              <a:solidFill>
                <a:schemeClr val="bg1">
                  <a:lumMod val="50000"/>
                </a:schemeClr>
              </a:solidFill>
              <a:latin typeface="宋体" panose="02010600030101010101" pitchFamily="2" charset="-122"/>
              <a:cs typeface="Open Sans" panose="020B0606030504020204" pitchFamily="34" charset="0"/>
            </a:endParaRPr>
          </a:p>
        </p:txBody>
      </p:sp>
    </p:spTree>
    <p:extLst>
      <p:ext uri="{BB962C8B-B14F-4D97-AF65-F5344CB8AC3E}">
        <p14:creationId xmlns:p14="http://schemas.microsoft.com/office/powerpoint/2010/main" val="1396824885"/>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89E86ED-B2C6-4EF7-BD54-41A8F55B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29" name="组合 28">
            <a:extLst>
              <a:ext uri="{FF2B5EF4-FFF2-40B4-BE49-F238E27FC236}">
                <a16:creationId xmlns:a16="http://schemas.microsoft.com/office/drawing/2014/main" id="{2AC71958-D76B-4CD3-A483-44EDB8CFA371}"/>
              </a:ext>
            </a:extLst>
          </p:cNvPr>
          <p:cNvGrpSpPr/>
          <p:nvPr/>
        </p:nvGrpSpPr>
        <p:grpSpPr>
          <a:xfrm>
            <a:off x="821692" y="2696507"/>
            <a:ext cx="5080000" cy="3341089"/>
            <a:chOff x="3302737" y="2246911"/>
            <a:chExt cx="5080000" cy="3341089"/>
          </a:xfrm>
        </p:grpSpPr>
        <p:cxnSp>
          <p:nvCxnSpPr>
            <p:cNvPr id="30" name="直接连接符 29">
              <a:extLst>
                <a:ext uri="{FF2B5EF4-FFF2-40B4-BE49-F238E27FC236}">
                  <a16:creationId xmlns:a16="http://schemas.microsoft.com/office/drawing/2014/main" id="{3CF90E6A-2B73-4599-9A9C-463AA583B1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56CA76B-2F67-4FC6-AE01-2EED40FC0FD0}"/>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9456E7E-9542-4AEA-93A0-0E594A350B7F}"/>
              </a:ext>
            </a:extLst>
          </p:cNvPr>
          <p:cNvGrpSpPr/>
          <p:nvPr/>
        </p:nvGrpSpPr>
        <p:grpSpPr>
          <a:xfrm flipH="1" flipV="1">
            <a:off x="6287318" y="873563"/>
            <a:ext cx="5080000" cy="3341089"/>
            <a:chOff x="3302737" y="2246911"/>
            <a:chExt cx="5080000" cy="3341089"/>
          </a:xfrm>
        </p:grpSpPr>
        <p:cxnSp>
          <p:nvCxnSpPr>
            <p:cNvPr id="33" name="直接连接符 32">
              <a:extLst>
                <a:ext uri="{FF2B5EF4-FFF2-40B4-BE49-F238E27FC236}">
                  <a16:creationId xmlns:a16="http://schemas.microsoft.com/office/drawing/2014/main" id="{7AF3650F-5913-452D-9C89-49A0199FC68D}"/>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BCD88C-7EC7-44E2-822D-6883FB655A17}"/>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5" name="矩形 69">
            <a:extLst>
              <a:ext uri="{FF2B5EF4-FFF2-40B4-BE49-F238E27FC236}">
                <a16:creationId xmlns:a16="http://schemas.microsoft.com/office/drawing/2014/main" id="{81D9BE8D-9752-4100-8B60-91E09EE0C18E}"/>
              </a:ext>
            </a:extLst>
          </p:cNvPr>
          <p:cNvSpPr>
            <a:spLocks noChangeArrowheads="1"/>
          </p:cNvSpPr>
          <p:nvPr/>
        </p:nvSpPr>
        <p:spPr bwMode="auto">
          <a:xfrm>
            <a:off x="2734641" y="2500372"/>
            <a:ext cx="51370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Part</a:t>
            </a:r>
          </a:p>
        </p:txBody>
      </p:sp>
      <p:cxnSp>
        <p:nvCxnSpPr>
          <p:cNvPr id="37" name="直接连接符 36">
            <a:extLst>
              <a:ext uri="{FF2B5EF4-FFF2-40B4-BE49-F238E27FC236}">
                <a16:creationId xmlns:a16="http://schemas.microsoft.com/office/drawing/2014/main" id="{E36612D2-7A05-4588-950E-41397BD09AAC}"/>
              </a:ext>
            </a:extLst>
          </p:cNvPr>
          <p:cNvCxnSpPr/>
          <p:nvPr/>
        </p:nvCxnSpPr>
        <p:spPr>
          <a:xfrm>
            <a:off x="1821705" y="4367051"/>
            <a:ext cx="1456264"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350EA-1B27-4E7E-AC1E-F80D3316BE12}"/>
              </a:ext>
            </a:extLst>
          </p:cNvPr>
          <p:cNvCxnSpPr/>
          <p:nvPr/>
        </p:nvCxnSpPr>
        <p:spPr>
          <a:xfrm>
            <a:off x="8989089" y="4367050"/>
            <a:ext cx="1379619"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DA2793D-72B3-4A62-BE20-FFA018405F5C}"/>
              </a:ext>
            </a:extLst>
          </p:cNvPr>
          <p:cNvSpPr/>
          <p:nvPr/>
        </p:nvSpPr>
        <p:spPr>
          <a:xfrm>
            <a:off x="6473956" y="2301750"/>
            <a:ext cx="1372874" cy="136818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800" b="1" noProof="1">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4800"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3">
            <a:extLst>
              <a:ext uri="{FF2B5EF4-FFF2-40B4-BE49-F238E27FC236}">
                <a16:creationId xmlns:a16="http://schemas.microsoft.com/office/drawing/2014/main" id="{91AF43C5-1AF7-41DC-9461-E2C9502F07B5}"/>
              </a:ext>
            </a:extLst>
          </p:cNvPr>
          <p:cNvSpPr txBox="1"/>
          <p:nvPr/>
        </p:nvSpPr>
        <p:spPr>
          <a:xfrm>
            <a:off x="3287606" y="4008061"/>
            <a:ext cx="6026063" cy="646331"/>
          </a:xfrm>
          <a:prstGeom prst="rect">
            <a:avLst/>
          </a:prstGeom>
          <a:noFill/>
        </p:spPr>
        <p:txBody>
          <a:bodyPr wrap="square" rtlCol="0">
            <a:spAutoFit/>
          </a:bodyPr>
          <a:lstStyle/>
          <a:p>
            <a:pPr>
              <a:defRPr/>
            </a:pPr>
            <a:r>
              <a:rPr lang="en-US" altLang="zh-CN" sz="36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Related Work and Tools</a:t>
            </a:r>
          </a:p>
        </p:txBody>
      </p:sp>
    </p:spTree>
    <p:extLst>
      <p:ext uri="{BB962C8B-B14F-4D97-AF65-F5344CB8AC3E}">
        <p14:creationId xmlns:p14="http://schemas.microsoft.com/office/powerpoint/2010/main" val="3858452576"/>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14:presetBounceEnd="4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46667">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110A2427-26B3-4907-B50F-932B8CAC732A}"/>
              </a:ext>
            </a:extLst>
          </p:cNvPr>
          <p:cNvGrpSpPr/>
          <p:nvPr/>
        </p:nvGrpSpPr>
        <p:grpSpPr>
          <a:xfrm>
            <a:off x="526035" y="716994"/>
            <a:ext cx="6147855" cy="523832"/>
            <a:chOff x="892750" y="686061"/>
            <a:chExt cx="6104894" cy="689853"/>
          </a:xfrm>
        </p:grpSpPr>
        <p:sp>
          <p:nvSpPr>
            <p:cNvPr id="28" name="TextBox 8">
              <a:extLst>
                <a:ext uri="{FF2B5EF4-FFF2-40B4-BE49-F238E27FC236}">
                  <a16:creationId xmlns:a16="http://schemas.microsoft.com/office/drawing/2014/main" id="{783967F6-F06A-4B3A-864A-52218EDE5B34}"/>
                </a:ext>
              </a:extLst>
            </p:cNvPr>
            <p:cNvSpPr txBox="1">
              <a:spLocks noChangeArrowheads="1"/>
            </p:cNvSpPr>
            <p:nvPr/>
          </p:nvSpPr>
          <p:spPr bwMode="auto">
            <a:xfrm>
              <a:off x="892750" y="686061"/>
              <a:ext cx="6104894"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Background and Reference</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29" name="直接连接符 28">
              <a:extLst>
                <a:ext uri="{FF2B5EF4-FFF2-40B4-BE49-F238E27FC236}">
                  <a16:creationId xmlns:a16="http://schemas.microsoft.com/office/drawing/2014/main" id="{4CBC40E3-A8E6-467A-8C62-25B2341D9A3D}"/>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0" name="TextBox 6">
            <a:extLst>
              <a:ext uri="{FF2B5EF4-FFF2-40B4-BE49-F238E27FC236}">
                <a16:creationId xmlns:a16="http://schemas.microsoft.com/office/drawing/2014/main" id="{5BA69E2C-9E95-4F22-A8E9-F359836FBC58}"/>
              </a:ext>
            </a:extLst>
          </p:cNvPr>
          <p:cNvSpPr txBox="1"/>
          <p:nvPr/>
        </p:nvSpPr>
        <p:spPr>
          <a:xfrm>
            <a:off x="1183389" y="1802464"/>
            <a:ext cx="9823634" cy="4585871"/>
          </a:xfrm>
          <a:prstGeom prst="rect">
            <a:avLst/>
          </a:prstGeom>
          <a:noFill/>
        </p:spPr>
        <p:txBody>
          <a:bodyPr wrap="square" rtlCol="0">
            <a:spAutoFit/>
          </a:bodyPr>
          <a:lstStyle/>
          <a:p>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a:t>
            </a:r>
            <a:r>
              <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Show, Attend, and Tell: Neural Image Caption Generation with Visual Attention (2016)</a:t>
            </a:r>
          </a:p>
          <a:p>
            <a:endPar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endParaRPr>
          </a:p>
          <a:p>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·The Attention mechanism in this model allow it to learn where to look. As generating a caption word by word, you can see the model's gaze shifting across the image form the part most relevant to the word to utter next.</a:t>
            </a:r>
          </a:p>
          <a:p>
            <a:endPar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endParaRPr>
          </a:p>
          <a:p>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·The opensource of author Kelvin Xu’s original implementation can be found on Github: https://github.com/kelvinxu/arctic-captions. </a:t>
            </a:r>
          </a:p>
          <a:p>
            <a:endParaRPr lang="en-US" altLang="zh-CN" sz="2800" spc="300" dirty="0">
              <a:solidFill>
                <a:srgbClr val="6BA6A8"/>
              </a:solidFill>
              <a:latin typeface="Times New Roman" panose="02020603050405020304" pitchFamily="18" charset="0"/>
              <a:cs typeface="Times New Roman" panose="02020603050405020304" pitchFamily="18" charset="0"/>
            </a:endParaRPr>
          </a:p>
          <a:p>
            <a:endParaRPr lang="en-US" altLang="zh-CN" sz="2400" dirty="0">
              <a:solidFill>
                <a:schemeClr val="bg1">
                  <a:lumMod val="50000"/>
                </a:schemeClr>
              </a:solidFill>
              <a:latin typeface="宋体" panose="02010600030101010101" pitchFamily="2" charset="-122"/>
              <a:cs typeface="Open Sans" panose="020B0606030504020204" pitchFamily="34" charset="0"/>
            </a:endParaRPr>
          </a:p>
          <a:p>
            <a:endParaRPr lang="zh-CN" altLang="en-US" sz="2400" dirty="0">
              <a:solidFill>
                <a:schemeClr val="bg1">
                  <a:lumMod val="50000"/>
                </a:schemeClr>
              </a:solidFill>
              <a:latin typeface="宋体" panose="02010600030101010101" pitchFamily="2" charset="-122"/>
              <a:cs typeface="Open Sans" panose="020B0606030504020204" pitchFamily="34" charset="0"/>
            </a:endParaRPr>
          </a:p>
        </p:txBody>
      </p:sp>
    </p:spTree>
    <p:extLst>
      <p:ext uri="{BB962C8B-B14F-4D97-AF65-F5344CB8AC3E}">
        <p14:creationId xmlns:p14="http://schemas.microsoft.com/office/powerpoint/2010/main" val="4205876115"/>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110A2427-26B3-4907-B50F-932B8CAC732A}"/>
              </a:ext>
            </a:extLst>
          </p:cNvPr>
          <p:cNvGrpSpPr/>
          <p:nvPr/>
        </p:nvGrpSpPr>
        <p:grpSpPr>
          <a:xfrm>
            <a:off x="526036" y="716994"/>
            <a:ext cx="5090992" cy="523832"/>
            <a:chOff x="892751" y="686061"/>
            <a:chExt cx="5055416" cy="689853"/>
          </a:xfrm>
        </p:grpSpPr>
        <p:sp>
          <p:nvSpPr>
            <p:cNvPr id="28" name="TextBox 8">
              <a:extLst>
                <a:ext uri="{FF2B5EF4-FFF2-40B4-BE49-F238E27FC236}">
                  <a16:creationId xmlns:a16="http://schemas.microsoft.com/office/drawing/2014/main" id="{783967F6-F06A-4B3A-864A-52218EDE5B34}"/>
                </a:ext>
              </a:extLst>
            </p:cNvPr>
            <p:cNvSpPr txBox="1">
              <a:spLocks noChangeArrowheads="1"/>
            </p:cNvSpPr>
            <p:nvPr/>
          </p:nvSpPr>
          <p:spPr bwMode="auto">
            <a:xfrm>
              <a:off x="892751" y="686061"/>
              <a:ext cx="4120662" cy="64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Dataset</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29" name="直接连接符 28">
              <a:extLst>
                <a:ext uri="{FF2B5EF4-FFF2-40B4-BE49-F238E27FC236}">
                  <a16:creationId xmlns:a16="http://schemas.microsoft.com/office/drawing/2014/main" id="{4CBC40E3-A8E6-467A-8C62-25B2341D9A3D}"/>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0" name="TextBox 6">
            <a:extLst>
              <a:ext uri="{FF2B5EF4-FFF2-40B4-BE49-F238E27FC236}">
                <a16:creationId xmlns:a16="http://schemas.microsoft.com/office/drawing/2014/main" id="{5BA69E2C-9E95-4F22-A8E9-F359836FBC58}"/>
              </a:ext>
            </a:extLst>
          </p:cNvPr>
          <p:cNvSpPr txBox="1"/>
          <p:nvPr/>
        </p:nvSpPr>
        <p:spPr>
          <a:xfrm>
            <a:off x="1183389" y="1802464"/>
            <a:ext cx="9823634" cy="3785652"/>
          </a:xfrm>
          <a:prstGeom prst="rect">
            <a:avLst/>
          </a:prstGeom>
          <a:noFill/>
        </p:spPr>
        <p:txBody>
          <a:bodyPr wrap="square" rtlCol="0">
            <a:spAutoFit/>
          </a:bodyPr>
          <a:lstStyle/>
          <a:p>
            <a:r>
              <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 Flickr8</a:t>
            </a:r>
          </a:p>
          <a:p>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 Include 8,000 images, each with five different caption descriptions that provide clear descriptions of highlighted entities and events. Do not include celebrities or named locations, but manually select multiple scenes and situations.</a:t>
            </a:r>
          </a:p>
          <a:p>
            <a:endPar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endParaRPr>
          </a:p>
          <a:p>
            <a:r>
              <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 Andrej Karpathy's training, validation, and test splits</a:t>
            </a:r>
          </a:p>
          <a:p>
            <a:r>
              <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 Split the whole dataset into training(6000), validation(1000) and test(1000) set. Captions save in json format. [image_id, sentence_id, tokens, raw_sentence]</a:t>
            </a:r>
          </a:p>
        </p:txBody>
      </p:sp>
    </p:spTree>
    <p:extLst>
      <p:ext uri="{BB962C8B-B14F-4D97-AF65-F5344CB8AC3E}">
        <p14:creationId xmlns:p14="http://schemas.microsoft.com/office/powerpoint/2010/main" val="1689780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110A2427-26B3-4907-B50F-932B8CAC732A}"/>
              </a:ext>
            </a:extLst>
          </p:cNvPr>
          <p:cNvGrpSpPr/>
          <p:nvPr/>
        </p:nvGrpSpPr>
        <p:grpSpPr>
          <a:xfrm>
            <a:off x="526036" y="716994"/>
            <a:ext cx="5090992" cy="523832"/>
            <a:chOff x="892751" y="686061"/>
            <a:chExt cx="5055416" cy="689853"/>
          </a:xfrm>
        </p:grpSpPr>
        <p:sp>
          <p:nvSpPr>
            <p:cNvPr id="28" name="TextBox 8">
              <a:extLst>
                <a:ext uri="{FF2B5EF4-FFF2-40B4-BE49-F238E27FC236}">
                  <a16:creationId xmlns:a16="http://schemas.microsoft.com/office/drawing/2014/main" id="{783967F6-F06A-4B3A-864A-52218EDE5B34}"/>
                </a:ext>
              </a:extLst>
            </p:cNvPr>
            <p:cNvSpPr txBox="1">
              <a:spLocks noChangeArrowheads="1"/>
            </p:cNvSpPr>
            <p:nvPr/>
          </p:nvSpPr>
          <p:spPr bwMode="auto">
            <a:xfrm>
              <a:off x="892751" y="686061"/>
              <a:ext cx="4120662" cy="64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en-US" altLang="zh-CN"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rPr>
                <a:t>Tools</a:t>
              </a:r>
              <a:endParaRPr lang="zh-CN" altLang="en-US" sz="3200" dirty="0">
                <a:solidFill>
                  <a:srgbClr val="6BA6A8"/>
                </a:solidFill>
                <a:latin typeface="华文中宋" panose="02010600040101010101" pitchFamily="2" charset="-122"/>
                <a:ea typeface="华文中宋" panose="02010600040101010101" pitchFamily="2" charset="-122"/>
                <a:sym typeface="Arial" panose="020B0604020202020204" pitchFamily="34" charset="0"/>
              </a:endParaRPr>
            </a:p>
          </p:txBody>
        </p:sp>
        <p:cxnSp>
          <p:nvCxnSpPr>
            <p:cNvPr id="29" name="直接连接符 28">
              <a:extLst>
                <a:ext uri="{FF2B5EF4-FFF2-40B4-BE49-F238E27FC236}">
                  <a16:creationId xmlns:a16="http://schemas.microsoft.com/office/drawing/2014/main" id="{4CBC40E3-A8E6-467A-8C62-25B2341D9A3D}"/>
                </a:ext>
              </a:extLst>
            </p:cNvPr>
            <p:cNvCxnSpPr>
              <a:cxnSpLocks/>
            </p:cNvCxnSpPr>
            <p:nvPr/>
          </p:nvCxnSpPr>
          <p:spPr>
            <a:xfrm>
              <a:off x="1631499" y="1375914"/>
              <a:ext cx="4316668"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0" name="TextBox 6">
            <a:extLst>
              <a:ext uri="{FF2B5EF4-FFF2-40B4-BE49-F238E27FC236}">
                <a16:creationId xmlns:a16="http://schemas.microsoft.com/office/drawing/2014/main" id="{5BA69E2C-9E95-4F22-A8E9-F359836FBC58}"/>
              </a:ext>
            </a:extLst>
          </p:cNvPr>
          <p:cNvSpPr txBox="1"/>
          <p:nvPr/>
        </p:nvSpPr>
        <p:spPr>
          <a:xfrm>
            <a:off x="1183389" y="1802464"/>
            <a:ext cx="9823634" cy="461665"/>
          </a:xfrm>
          <a:prstGeom prst="rect">
            <a:avLst/>
          </a:prstGeom>
          <a:noFill/>
        </p:spPr>
        <p:txBody>
          <a:bodyPr wrap="square" rtlCol="0">
            <a:spAutoFit/>
          </a:bodyPr>
          <a:lstStyle/>
          <a:p>
            <a:r>
              <a:rPr lang="en-US" altLang="zh-CN" sz="2400" b="1"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rPr>
              <a:t>· VSCode + Pytorch</a:t>
            </a:r>
            <a:endParaRPr lang="en-US" altLang="zh-CN" sz="2400" noProof="1">
              <a:solidFill>
                <a:schemeClr val="bg1">
                  <a:lumMod val="50000"/>
                </a:schemeClr>
              </a:solidFill>
              <a:latin typeface="Times New Roman" panose="02020603050405020304"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272887535"/>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89E86ED-B2C6-4EF7-BD54-41A8F55B3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413" cy="6857107"/>
          </a:xfrm>
          <a:prstGeom prst="rect">
            <a:avLst/>
          </a:prstGeom>
        </p:spPr>
      </p:pic>
      <p:grpSp>
        <p:nvGrpSpPr>
          <p:cNvPr id="29" name="组合 28">
            <a:extLst>
              <a:ext uri="{FF2B5EF4-FFF2-40B4-BE49-F238E27FC236}">
                <a16:creationId xmlns:a16="http://schemas.microsoft.com/office/drawing/2014/main" id="{2AC71958-D76B-4CD3-A483-44EDB8CFA371}"/>
              </a:ext>
            </a:extLst>
          </p:cNvPr>
          <p:cNvGrpSpPr/>
          <p:nvPr/>
        </p:nvGrpSpPr>
        <p:grpSpPr>
          <a:xfrm>
            <a:off x="821692" y="2696507"/>
            <a:ext cx="5080000" cy="3341089"/>
            <a:chOff x="3302737" y="2246911"/>
            <a:chExt cx="5080000" cy="3341089"/>
          </a:xfrm>
        </p:grpSpPr>
        <p:cxnSp>
          <p:nvCxnSpPr>
            <p:cNvPr id="30" name="直接连接符 29">
              <a:extLst>
                <a:ext uri="{FF2B5EF4-FFF2-40B4-BE49-F238E27FC236}">
                  <a16:creationId xmlns:a16="http://schemas.microsoft.com/office/drawing/2014/main" id="{3CF90E6A-2B73-4599-9A9C-463AA583B1C5}"/>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56CA76B-2F67-4FC6-AE01-2EED40FC0FD0}"/>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A9456E7E-9542-4AEA-93A0-0E594A350B7F}"/>
              </a:ext>
            </a:extLst>
          </p:cNvPr>
          <p:cNvGrpSpPr/>
          <p:nvPr/>
        </p:nvGrpSpPr>
        <p:grpSpPr>
          <a:xfrm flipH="1" flipV="1">
            <a:off x="6287318" y="873563"/>
            <a:ext cx="5080000" cy="3341089"/>
            <a:chOff x="3302737" y="2246911"/>
            <a:chExt cx="5080000" cy="3341089"/>
          </a:xfrm>
        </p:grpSpPr>
        <p:cxnSp>
          <p:nvCxnSpPr>
            <p:cNvPr id="33" name="直接连接符 32">
              <a:extLst>
                <a:ext uri="{FF2B5EF4-FFF2-40B4-BE49-F238E27FC236}">
                  <a16:creationId xmlns:a16="http://schemas.microsoft.com/office/drawing/2014/main" id="{7AF3650F-5913-452D-9C89-49A0199FC68D}"/>
                </a:ext>
              </a:extLst>
            </p:cNvPr>
            <p:cNvCxnSpPr>
              <a:cxnSpLocks/>
            </p:cNvCxnSpPr>
            <p:nvPr/>
          </p:nvCxnSpPr>
          <p:spPr>
            <a:xfrm>
              <a:off x="3802743" y="2246911"/>
              <a:ext cx="0" cy="3341089"/>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BCD88C-7EC7-44E2-822D-6883FB655A17}"/>
                </a:ext>
              </a:extLst>
            </p:cNvPr>
            <p:cNvCxnSpPr/>
            <p:nvPr/>
          </p:nvCxnSpPr>
          <p:spPr>
            <a:xfrm>
              <a:off x="3302737" y="5227013"/>
              <a:ext cx="5080000" cy="0"/>
            </a:xfrm>
            <a:prstGeom prst="line">
              <a:avLst/>
            </a:prstGeom>
            <a:ln>
              <a:solidFill>
                <a:srgbClr val="6BA6A8"/>
              </a:solidFill>
            </a:ln>
          </p:spPr>
          <p:style>
            <a:lnRef idx="1">
              <a:schemeClr val="accent1"/>
            </a:lnRef>
            <a:fillRef idx="0">
              <a:schemeClr val="accent1"/>
            </a:fillRef>
            <a:effectRef idx="0">
              <a:schemeClr val="accent1"/>
            </a:effectRef>
            <a:fontRef idx="minor">
              <a:schemeClr val="tx1"/>
            </a:fontRef>
          </p:style>
        </p:cxnSp>
      </p:grpSp>
      <p:sp>
        <p:nvSpPr>
          <p:cNvPr id="35" name="矩形 69">
            <a:extLst>
              <a:ext uri="{FF2B5EF4-FFF2-40B4-BE49-F238E27FC236}">
                <a16:creationId xmlns:a16="http://schemas.microsoft.com/office/drawing/2014/main" id="{81D9BE8D-9752-4100-8B60-91E09EE0C18E}"/>
              </a:ext>
            </a:extLst>
          </p:cNvPr>
          <p:cNvSpPr>
            <a:spLocks noChangeArrowheads="1"/>
          </p:cNvSpPr>
          <p:nvPr/>
        </p:nvSpPr>
        <p:spPr bwMode="auto">
          <a:xfrm>
            <a:off x="2734641" y="2500372"/>
            <a:ext cx="51370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a:solidFill>
                  <a:srgbClr val="6BA6A8"/>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Part</a:t>
            </a:r>
          </a:p>
        </p:txBody>
      </p:sp>
      <p:cxnSp>
        <p:nvCxnSpPr>
          <p:cNvPr id="37" name="直接连接符 36">
            <a:extLst>
              <a:ext uri="{FF2B5EF4-FFF2-40B4-BE49-F238E27FC236}">
                <a16:creationId xmlns:a16="http://schemas.microsoft.com/office/drawing/2014/main" id="{E36612D2-7A05-4588-950E-41397BD09AAC}"/>
              </a:ext>
            </a:extLst>
          </p:cNvPr>
          <p:cNvCxnSpPr/>
          <p:nvPr/>
        </p:nvCxnSpPr>
        <p:spPr>
          <a:xfrm>
            <a:off x="1821705" y="4367051"/>
            <a:ext cx="1456264"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40350EA-1B27-4E7E-AC1E-F80D3316BE12}"/>
              </a:ext>
            </a:extLst>
          </p:cNvPr>
          <p:cNvCxnSpPr/>
          <p:nvPr/>
        </p:nvCxnSpPr>
        <p:spPr>
          <a:xfrm>
            <a:off x="8989089" y="4367050"/>
            <a:ext cx="1379619" cy="1"/>
          </a:xfrm>
          <a:prstGeom prst="line">
            <a:avLst/>
          </a:prstGeom>
          <a:ln w="9525">
            <a:solidFill>
              <a:srgbClr val="6BA6A8"/>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DA2793D-72B3-4A62-BE20-FFA018405F5C}"/>
              </a:ext>
            </a:extLst>
          </p:cNvPr>
          <p:cNvSpPr/>
          <p:nvPr/>
        </p:nvSpPr>
        <p:spPr>
          <a:xfrm>
            <a:off x="6473956" y="2301750"/>
            <a:ext cx="1372874" cy="1368188"/>
          </a:xfrm>
          <a:prstGeom prst="ellipse">
            <a:avLst/>
          </a:prstGeom>
          <a:solidFill>
            <a:srgbClr val="6BA6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800" b="1" noProof="1">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4800" b="1" noProof="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TextBox 3">
            <a:extLst>
              <a:ext uri="{FF2B5EF4-FFF2-40B4-BE49-F238E27FC236}">
                <a16:creationId xmlns:a16="http://schemas.microsoft.com/office/drawing/2014/main" id="{91AF43C5-1AF7-41DC-9461-E2C9502F07B5}"/>
              </a:ext>
            </a:extLst>
          </p:cNvPr>
          <p:cNvSpPr txBox="1"/>
          <p:nvPr/>
        </p:nvSpPr>
        <p:spPr>
          <a:xfrm>
            <a:off x="5238170" y="3996157"/>
            <a:ext cx="4027594" cy="646331"/>
          </a:xfrm>
          <a:prstGeom prst="rect">
            <a:avLst/>
          </a:prstGeom>
          <a:noFill/>
        </p:spPr>
        <p:txBody>
          <a:bodyPr wrap="square" rtlCol="0">
            <a:spAutoFit/>
          </a:bodyPr>
          <a:lstStyle/>
          <a:p>
            <a:pPr>
              <a:defRPr/>
            </a:pPr>
            <a:r>
              <a:rPr lang="en-US" altLang="zh-CN" sz="3600" b="1" spc="300" noProof="1">
                <a:solidFill>
                  <a:srgbClr val="6BA6A8"/>
                </a:solidFill>
                <a:latin typeface="Times New Roman" panose="02020603050405020304" pitchFamily="18" charset="0"/>
                <a:cs typeface="Times New Roman" panose="02020603050405020304" pitchFamily="18" charset="0"/>
                <a:sym typeface="Arial" panose="020B0604020202020204" pitchFamily="34" charset="0"/>
              </a:rPr>
              <a:t>Models</a:t>
            </a:r>
          </a:p>
        </p:txBody>
      </p:sp>
    </p:spTree>
    <p:extLst>
      <p:ext uri="{BB962C8B-B14F-4D97-AF65-F5344CB8AC3E}">
        <p14:creationId xmlns:p14="http://schemas.microsoft.com/office/powerpoint/2010/main" val="743756683"/>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14:presetBounceEnd="46667">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6667">
                                          <p:cBhvr additive="base">
                                            <p:cTn id="40" dur="750" fill="hold"/>
                                            <p:tgtEl>
                                              <p:spTgt spid="14"/>
                                            </p:tgtEl>
                                            <p:attrNameLst>
                                              <p:attrName>ppt_x</p:attrName>
                                            </p:attrNameLst>
                                          </p:cBhvr>
                                          <p:tavLst>
                                            <p:tav tm="0">
                                              <p:val>
                                                <p:strVal val="#ppt_x"/>
                                              </p:val>
                                            </p:tav>
                                            <p:tav tm="100000">
                                              <p:val>
                                                <p:strVal val="#ppt_x"/>
                                              </p:val>
                                            </p:tav>
                                          </p:tavLst>
                                        </p:anim>
                                        <p:anim calcmode="lin" valueType="num" p14:bounceEnd="46667">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1250"/>
                                            <p:tgtEl>
                                              <p:spTgt spid="21"/>
                                            </p:tgtEl>
                                          </p:cBhvr>
                                        </p:animEffect>
                                      </p:childTnLst>
                                    </p:cTn>
                                  </p:par>
                                </p:childTnLst>
                              </p:cTn>
                            </p:par>
                            <p:par>
                              <p:cTn id="8" fill="hold">
                                <p:stCondLst>
                                  <p:cond delay="125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750" fill="hold"/>
                                            <p:tgtEl>
                                              <p:spTgt spid="29"/>
                                            </p:tgtEl>
                                            <p:attrNameLst>
                                              <p:attrName>ppt_w</p:attrName>
                                            </p:attrNameLst>
                                          </p:cBhvr>
                                          <p:tavLst>
                                            <p:tav tm="0">
                                              <p:val>
                                                <p:fltVal val="0"/>
                                              </p:val>
                                            </p:tav>
                                            <p:tav tm="100000">
                                              <p:val>
                                                <p:strVal val="#ppt_w"/>
                                              </p:val>
                                            </p:tav>
                                          </p:tavLst>
                                        </p:anim>
                                        <p:anim calcmode="lin" valueType="num">
                                          <p:cBhvr>
                                            <p:cTn id="17" dur="750" fill="hold"/>
                                            <p:tgtEl>
                                              <p:spTgt spid="29"/>
                                            </p:tgtEl>
                                            <p:attrNameLst>
                                              <p:attrName>ppt_h</p:attrName>
                                            </p:attrNameLst>
                                          </p:cBhvr>
                                          <p:tavLst>
                                            <p:tav tm="0">
                                              <p:val>
                                                <p:fltVal val="0"/>
                                              </p:val>
                                            </p:tav>
                                            <p:tav tm="100000">
                                              <p:val>
                                                <p:strVal val="#ppt_h"/>
                                              </p:val>
                                            </p:tav>
                                          </p:tavLst>
                                        </p:anim>
                                        <p:animEffect transition="in" filter="fade">
                                          <p:cBhvr>
                                            <p:cTn id="18" dur="750"/>
                                            <p:tgtEl>
                                              <p:spTgt spid="29"/>
                                            </p:tgtEl>
                                          </p:cBhvr>
                                        </p:animEffect>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anim calcmode="lin" valueType="num">
                                          <p:cBhvr>
                                            <p:cTn id="23" dur="750" fill="hold"/>
                                            <p:tgtEl>
                                              <p:spTgt spid="39"/>
                                            </p:tgtEl>
                                            <p:attrNameLst>
                                              <p:attrName>ppt_x</p:attrName>
                                            </p:attrNameLst>
                                          </p:cBhvr>
                                          <p:tavLst>
                                            <p:tav tm="0">
                                              <p:val>
                                                <p:strVal val="#ppt_x"/>
                                              </p:val>
                                            </p:tav>
                                            <p:tav tm="100000">
                                              <p:val>
                                                <p:strVal val="#ppt_x"/>
                                              </p:val>
                                            </p:tav>
                                          </p:tavLst>
                                        </p:anim>
                                        <p:anim calcmode="lin" valueType="num">
                                          <p:cBhvr>
                                            <p:cTn id="24" dur="750" fill="hold"/>
                                            <p:tgtEl>
                                              <p:spTgt spid="39"/>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right)">
                                          <p:cBhvr>
                                            <p:cTn id="31" dur="500"/>
                                            <p:tgtEl>
                                              <p:spTgt spid="3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250"/>
                                </p:stCondLst>
                                <p:childTnLst>
                                  <p:par>
                                    <p:cTn id="38" presetID="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14"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8677</TotalTime>
  <Words>1125</Words>
  <Application>Microsoft Office PowerPoint</Application>
  <PresentationFormat>自定义</PresentationFormat>
  <Paragraphs>125</Paragraphs>
  <Slides>25</Slides>
  <Notes>25</Notes>
  <HiddenSlides>0</HiddenSlides>
  <MMClips>1</MMClips>
  <ScaleCrop>false</ScaleCrop>
  <HeadingPairs>
    <vt:vector size="6" baseType="variant">
      <vt:variant>
        <vt:lpstr>已用的字体</vt:lpstr>
      </vt:variant>
      <vt:variant>
        <vt:i4>12</vt:i4>
      </vt:variant>
      <vt:variant>
        <vt:lpstr>主题</vt:lpstr>
      </vt:variant>
      <vt:variant>
        <vt:i4>10</vt:i4>
      </vt:variant>
      <vt:variant>
        <vt:lpstr>幻灯片标题</vt:lpstr>
      </vt:variant>
      <vt:variant>
        <vt:i4>25</vt:i4>
      </vt:variant>
    </vt:vector>
  </HeadingPairs>
  <TitlesOfParts>
    <vt:vector size="47" baseType="lpstr">
      <vt:lpstr>ITC Avant Garde Std Bk</vt:lpstr>
      <vt:lpstr>LiHei Pro</vt:lpstr>
      <vt:lpstr>Signika</vt:lpstr>
      <vt:lpstr>等线</vt:lpstr>
      <vt:lpstr>等线 Light</vt:lpstr>
      <vt:lpstr>华文中宋</vt:lpstr>
      <vt:lpstr>迷你简汉真广标</vt:lpstr>
      <vt:lpstr>宋体</vt:lpstr>
      <vt:lpstr>Arial</vt:lpstr>
      <vt:lpstr>Calibri</vt:lpstr>
      <vt:lpstr>Impact</vt:lpstr>
      <vt:lpstr>Times New Roman</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张 畅</cp:lastModifiedBy>
  <cp:revision>3668</cp:revision>
  <dcterms:created xsi:type="dcterms:W3CDTF">2015-12-01T09:06:39Z</dcterms:created>
  <dcterms:modified xsi:type="dcterms:W3CDTF">2020-12-22T02:40:41Z</dcterms:modified>
</cp:coreProperties>
</file>